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94568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99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99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43012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94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Frimurer losjen og symøte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er ingen grunn til å henge med dine kollegaer på seminar eller kurs – møte noen nye!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GM of CA, Solveig Kristiansen fant et nytt nettverk –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De du er sammen med til vanlig eller som du studerte med, har sikkert de samme tankene som deg – utfordre deg selv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Inspirasjonsdagen – 3 fikk jobb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Fortell sjefen din om din egen innsats og skryt av andre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Kristin på Stortinget, Support other women!! Speak up!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Viktigheten av å støtte hverandre – opptatt av seg selv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«Veldig bra presentasjon – bra sagt! «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AutoNum type="arabicPeriod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har lest Lean In</a:t>
            </a:r>
          </a:p>
          <a:p>
            <a:pPr marL="2286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ymbol"/>
              <a:buAutoNum type="arabicPeriod"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”Promotion friend” - «men always brag about their accoumplishments) </a:t>
            </a:r>
          </a:p>
          <a:p>
            <a:pPr marL="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Nobody knows that you are the hardworking girl, with great results, if you dont tell anyone . (tell your boss, and make sure he tells others)</a:t>
            </a:r>
          </a:p>
          <a:p>
            <a:pPr marL="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Hege ny GM – men makes themselves visible all the time – and women needs to get better</a:t>
            </a: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Where do you want to go? Tell others </a:t>
            </a: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 PBD lead</a:t>
            </a: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WE jobb</a:t>
            </a: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Women dont ask book – the women in my team never ask for a raise, but the men do it all the time . . . </a:t>
            </a: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Historien om å ansette en kvinnelig salgssjef og forhandling av lønn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Fortele om fabrikk sjefen i USA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Pictures of both women and men in job-ads – use words that appeal to both women and men. 10 punkt liste – ikke bra for kvinner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My male friends and kollegaer ask me to help with ads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Kvinner på scenen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Ikke kritiser andre kvinner-  Nemi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9446678"/>
            <a:ext cx="2971799" cy="4990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399" cy="39161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96100" y="0"/>
            <a:ext cx="5295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17120" y="2084172"/>
            <a:ext cx="6411850" cy="179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17121" y="3880389"/>
            <a:ext cx="6411849" cy="197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22" y="471124"/>
            <a:ext cx="1522403" cy="32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Collage Accent Color 3">
    <p:bg>
      <p:bgPr>
        <a:solidFill>
          <a:srgbClr val="0072C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53" name="Shape 53"/>
          <p:cNvGrpSpPr/>
          <p:nvPr/>
        </p:nvGrpSpPr>
        <p:grpSpPr>
          <a:xfrm>
            <a:off x="9948717" y="-7197"/>
            <a:ext cx="2245109" cy="6865197"/>
            <a:chOff x="9948717" y="-7197"/>
            <a:chExt cx="2245109" cy="6865197"/>
          </a:xfrm>
        </p:grpSpPr>
        <p:pic>
          <p:nvPicPr>
            <p:cNvPr id="54" name="Shape 54"/>
            <p:cNvPicPr preferRelativeResize="0"/>
            <p:nvPr/>
          </p:nvPicPr>
          <p:blipFill rotWithShape="1">
            <a:blip r:embed="rId2">
              <a:alphaModFix/>
            </a:blip>
            <a:srcRect l="30411" r="2643"/>
            <a:stretch/>
          </p:blipFill>
          <p:spPr>
            <a:xfrm>
              <a:off x="9965410" y="-7197"/>
              <a:ext cx="2228416" cy="2228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Shape 55"/>
            <p:cNvPicPr preferRelativeResize="0"/>
            <p:nvPr/>
          </p:nvPicPr>
          <p:blipFill rotWithShape="1">
            <a:blip r:embed="rId3">
              <a:alphaModFix/>
            </a:blip>
            <a:srcRect l="27643" r="13559"/>
            <a:stretch/>
          </p:blipFill>
          <p:spPr>
            <a:xfrm>
              <a:off x="9948717" y="2297028"/>
              <a:ext cx="2245109" cy="2245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Shape 56"/>
            <p:cNvPicPr preferRelativeResize="0"/>
            <p:nvPr/>
          </p:nvPicPr>
          <p:blipFill rotWithShape="1">
            <a:blip r:embed="rId4">
              <a:alphaModFix/>
            </a:blip>
            <a:srcRect t="15180" r="5059" b="21924"/>
            <a:stretch/>
          </p:blipFill>
          <p:spPr>
            <a:xfrm>
              <a:off x="9953778" y="4617951"/>
              <a:ext cx="2240049" cy="22400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69239" y="1189175"/>
            <a:ext cx="9463695" cy="1934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Non-bulleted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1985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4097" indent="-8197" rtl="0">
              <a:spcBef>
                <a:spcPts val="0"/>
              </a:spcBef>
              <a:buFont typeface="Quattrocento Sans"/>
              <a:buNone/>
              <a:defRPr/>
            </a:lvl3pPr>
            <a:lvl4pPr marL="448193" indent="-3692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Non-bulleted text color 2">
    <p:bg>
      <p:bgPr>
        <a:solidFill>
          <a:srgbClr val="00827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1985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4097" indent="-8197" rtl="0">
              <a:spcBef>
                <a:spcPts val="0"/>
              </a:spcBef>
              <a:buFont typeface="Quattrocento Sans"/>
              <a:buNone/>
              <a:defRPr/>
            </a:lvl3pPr>
            <a:lvl4pPr marL="448193" indent="-3692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Non-bulleted text color 3">
    <p:bg>
      <p:bgPr>
        <a:solidFill>
          <a:srgbClr val="0072C6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1985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4097" indent="-8197" rtl="0">
              <a:spcBef>
                <a:spcPts val="0"/>
              </a:spcBef>
              <a:buFont typeface="Quattrocento Sans"/>
              <a:buNone/>
              <a:defRPr/>
            </a:lvl3pPr>
            <a:lvl4pPr marL="448193" indent="-3692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2055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36145" marR="0" indent="-112059" algn="l" rtl="0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572691" marR="0" indent="-108017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784338" marR="0" indent="-113466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008434" marR="0" indent="-132865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1232531" marR="0" indent="-128361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509" indent="-116685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693" indent="-116669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8877" indent="-116653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060" indent="-116637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color 2">
    <p:bg>
      <p:bgPr>
        <a:solidFill>
          <a:srgbClr val="00827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2055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36145" marR="0" indent="-112059" algn="l" rtl="0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572691" marR="0" indent="-108017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784338" marR="0" indent="-113466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008434" marR="0" indent="-132865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1232531" marR="0" indent="-128361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509" indent="-116685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693" indent="-116669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8877" indent="-116653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060" indent="-116637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color 3">
    <p:bg>
      <p:bgPr>
        <a:solidFill>
          <a:srgbClr val="0072C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2055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36145" marR="0" indent="-112059" algn="l" rtl="0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572691" marR="0" indent="-108017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784338" marR="0" indent="-113466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008434" marR="0" indent="-132865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1232531" marR="0" indent="-128361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509" indent="-116685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693" indent="-116669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8877" indent="-116653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060" indent="-116637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st level color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2055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2-color Non-bullete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Non-bullete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-color Non-bullete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9238" y="1189176"/>
            <a:ext cx="11653522" cy="1985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2"/>
              </a:buClr>
              <a:buFont typeface="Quattrocento Sans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4097" indent="-8197" rtl="0">
              <a:spcBef>
                <a:spcPts val="0"/>
              </a:spcBef>
              <a:buFont typeface="Quattrocento Sans"/>
              <a:buNone/>
              <a:defRPr/>
            </a:lvl3pPr>
            <a:lvl4pPr marL="448193" indent="-3692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Non-bulleted text Color 2">
    <p:bg>
      <p:bgPr>
        <a:solidFill>
          <a:srgbClr val="00827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Non-bulleted text color 3">
    <p:bg>
      <p:bgPr>
        <a:solidFill>
          <a:srgbClr val="0072C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2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 text color 2">
    <p:bg>
      <p:bgPr>
        <a:solidFill>
          <a:srgbClr val="00827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 text color 3">
    <p:bg>
      <p:bgPr>
        <a:solidFill>
          <a:srgbClr val="0072C6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1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 text 1st level colo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69240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2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544214" y="1189175"/>
            <a:ext cx="5378547" cy="24865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1677" indent="-57585" rtl="0">
              <a:spcBef>
                <a:spcPts val="1200"/>
              </a:spcBef>
              <a:buClr>
                <a:schemeClr val="lt2"/>
              </a:buClr>
              <a:buFont typeface="Arial"/>
              <a:buChar char="•"/>
              <a:defRPr/>
            </a:lvl1pPr>
            <a:lvl2pPr marL="520702" indent="-228601" rtl="0">
              <a:spcBef>
                <a:spcPts val="0"/>
              </a:spcBef>
              <a:defRPr/>
            </a:lvl2pPr>
            <a:lvl3pPr marL="685803" indent="-165103" rtl="0">
              <a:spcBef>
                <a:spcPts val="0"/>
              </a:spcBef>
              <a:defRPr/>
            </a:lvl3pPr>
            <a:lvl4pPr marL="863603" indent="-177803" rtl="0">
              <a:spcBef>
                <a:spcPts val="0"/>
              </a:spcBef>
              <a:defRPr/>
            </a:lvl4pPr>
            <a:lvl5pPr marL="1028704" indent="-165103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ccent Color 2">
    <p:bg>
      <p:bgPr>
        <a:solidFill>
          <a:schemeClr val="accen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solidFill>
          <a:srgbClr val="00827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t="16146"/>
          <a:stretch/>
        </p:blipFill>
        <p:spPr>
          <a:xfrm>
            <a:off x="-5" y="-27295"/>
            <a:ext cx="12192000" cy="689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>
            <a:off x="273046" y="1030287"/>
            <a:ext cx="5864280" cy="4571985"/>
          </a:xfrm>
          <a:prstGeom prst="rect">
            <a:avLst/>
          </a:prstGeom>
          <a:solidFill>
            <a:srgbClr val="008272">
              <a:alpha val="89803"/>
            </a:srgbClr>
          </a:solidFill>
          <a:ln>
            <a:noFill/>
          </a:ln>
        </p:spPr>
        <p:txBody>
          <a:bodyPr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 Sans"/>
              <a:buNone/>
            </a:pPr>
            <a:endParaRPr sz="2400" b="0" i="0" u="none" strike="noStrike" cap="none" baseline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618" y="4962189"/>
            <a:ext cx="1978559" cy="426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73050" y="1030287"/>
            <a:ext cx="5864278" cy="18134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attrocento Sans"/>
              <a:buNone/>
              <a:defRPr/>
            </a:lvl1pPr>
            <a:lvl2pPr marL="336145" indent="-5945" rtl="0">
              <a:spcBef>
                <a:spcPts val="0"/>
              </a:spcBef>
              <a:buFont typeface="Quattrocento Sans"/>
              <a:buNone/>
              <a:defRPr/>
            </a:lvl2pPr>
            <a:lvl3pPr marL="560241" indent="-1440" rtl="0">
              <a:spcBef>
                <a:spcPts val="0"/>
              </a:spcBef>
              <a:buFont typeface="Quattrocento Sans"/>
              <a:buNone/>
              <a:defRPr/>
            </a:lvl3pPr>
            <a:lvl4pPr marL="784338" indent="-9637" rtl="0">
              <a:spcBef>
                <a:spcPts val="0"/>
              </a:spcBef>
              <a:buFont typeface="Quattrocento Sans"/>
              <a:buNone/>
              <a:defRPr/>
            </a:lvl4pPr>
            <a:lvl5pPr marL="1008434" indent="-5133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271794" y="2895127"/>
            <a:ext cx="5865532" cy="1599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attrocento Sans"/>
              <a:buNone/>
              <a:defRPr/>
            </a:lvl1pPr>
            <a:lvl2pPr marL="336145" indent="-5945" rtl="0">
              <a:spcBef>
                <a:spcPts val="0"/>
              </a:spcBef>
              <a:buFont typeface="Quattrocento Sans"/>
              <a:buNone/>
              <a:defRPr/>
            </a:lvl2pPr>
            <a:lvl3pPr marL="560241" indent="-1440" rtl="0">
              <a:spcBef>
                <a:spcPts val="0"/>
              </a:spcBef>
              <a:buFont typeface="Quattrocento Sans"/>
              <a:buNone/>
              <a:defRPr/>
            </a:lvl3pPr>
            <a:lvl4pPr marL="784338" indent="-9637" rtl="0">
              <a:spcBef>
                <a:spcPts val="0"/>
              </a:spcBef>
              <a:buFont typeface="Quattrocento Sans"/>
              <a:buNone/>
              <a:defRPr/>
            </a:lvl4pPr>
            <a:lvl5pPr marL="1008434" indent="-5133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56" y="0"/>
            <a:ext cx="12425757" cy="699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22" y="471124"/>
            <a:ext cx="1522403" cy="326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269238" y="2084172"/>
            <a:ext cx="7171399" cy="3586207"/>
          </a:xfrm>
          <a:prstGeom prst="rect">
            <a:avLst/>
          </a:prstGeom>
          <a:solidFill>
            <a:schemeClr val="accent3">
              <a:alpha val="84705"/>
            </a:schemeClr>
          </a:solidFill>
          <a:ln>
            <a:noFill/>
          </a:ln>
        </p:spPr>
        <p:txBody>
          <a:bodyPr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53" b="0" i="0" u="none" strike="noStrike" cap="none" baseline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9302" y="2082467"/>
            <a:ext cx="7172955" cy="179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9302" y="3880389"/>
            <a:ext cx="7172955" cy="17899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ccent Color 1">
    <p:bg>
      <p:bgPr>
        <a:solidFill>
          <a:srgbClr val="4126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69238" y="2084172"/>
            <a:ext cx="11653522" cy="1796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Title Accent Color 2">
    <p:bg>
      <p:bgPr>
        <a:solidFill>
          <a:schemeClr val="accen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69238" y="2084172"/>
            <a:ext cx="11653522" cy="1796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ccent Color 3">
    <p:bg>
      <p:bgPr>
        <a:solidFill>
          <a:srgbClr val="0072C6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9238" y="2084172"/>
            <a:ext cx="11653522" cy="1796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Collage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9948717" y="-7197"/>
            <a:ext cx="2245109" cy="6865197"/>
            <a:chOff x="9948717" y="-7197"/>
            <a:chExt cx="2245109" cy="6865197"/>
          </a:xfrm>
        </p:grpSpPr>
        <p:pic>
          <p:nvPicPr>
            <p:cNvPr id="39" name="Shape 39"/>
            <p:cNvPicPr preferRelativeResize="0"/>
            <p:nvPr/>
          </p:nvPicPr>
          <p:blipFill rotWithShape="1">
            <a:blip r:embed="rId2">
              <a:alphaModFix/>
            </a:blip>
            <a:srcRect l="30411" r="2643"/>
            <a:stretch/>
          </p:blipFill>
          <p:spPr>
            <a:xfrm>
              <a:off x="9965410" y="-7197"/>
              <a:ext cx="2228416" cy="2228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Shape 40"/>
            <p:cNvPicPr preferRelativeResize="0"/>
            <p:nvPr/>
          </p:nvPicPr>
          <p:blipFill rotWithShape="1">
            <a:blip r:embed="rId3">
              <a:alphaModFix/>
            </a:blip>
            <a:srcRect l="27643" r="13559"/>
            <a:stretch/>
          </p:blipFill>
          <p:spPr>
            <a:xfrm>
              <a:off x="9948717" y="2297028"/>
              <a:ext cx="2245109" cy="2245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41"/>
            <p:cNvPicPr preferRelativeResize="0"/>
            <p:nvPr/>
          </p:nvPicPr>
          <p:blipFill rotWithShape="1">
            <a:blip r:embed="rId4">
              <a:alphaModFix/>
            </a:blip>
            <a:srcRect t="15180" r="5059" b="21924"/>
            <a:stretch/>
          </p:blipFill>
          <p:spPr>
            <a:xfrm>
              <a:off x="9953778" y="4617951"/>
              <a:ext cx="2240049" cy="22400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9463696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69239" y="1189175"/>
            <a:ext cx="9463695" cy="1934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Collage Accent Color 2">
    <p:bg>
      <p:bgPr>
        <a:solidFill>
          <a:srgbClr val="00827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9948717" y="-7197"/>
            <a:ext cx="2245109" cy="6865197"/>
            <a:chOff x="9948717" y="-7197"/>
            <a:chExt cx="2245109" cy="6865197"/>
          </a:xfrm>
        </p:grpSpPr>
        <p:pic>
          <p:nvPicPr>
            <p:cNvPr id="47" name="Shape 47"/>
            <p:cNvPicPr preferRelativeResize="0"/>
            <p:nvPr/>
          </p:nvPicPr>
          <p:blipFill rotWithShape="1">
            <a:blip r:embed="rId2">
              <a:alphaModFix/>
            </a:blip>
            <a:srcRect l="30411" r="2643"/>
            <a:stretch/>
          </p:blipFill>
          <p:spPr>
            <a:xfrm>
              <a:off x="9965410" y="-7197"/>
              <a:ext cx="2228416" cy="2228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Shape 48"/>
            <p:cNvPicPr preferRelativeResize="0"/>
            <p:nvPr/>
          </p:nvPicPr>
          <p:blipFill rotWithShape="1">
            <a:blip r:embed="rId3">
              <a:alphaModFix/>
            </a:blip>
            <a:srcRect l="27643" r="13559"/>
            <a:stretch/>
          </p:blipFill>
          <p:spPr>
            <a:xfrm>
              <a:off x="9948717" y="2297028"/>
              <a:ext cx="2245109" cy="2245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Shape 49"/>
            <p:cNvPicPr preferRelativeResize="0"/>
            <p:nvPr/>
          </p:nvPicPr>
          <p:blipFill rotWithShape="1">
            <a:blip r:embed="rId4">
              <a:alphaModFix/>
            </a:blip>
            <a:srcRect t="15180" r="5059" b="21924"/>
            <a:stretch/>
          </p:blipFill>
          <p:spPr>
            <a:xfrm>
              <a:off x="9953778" y="4617951"/>
              <a:ext cx="2240049" cy="22400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269239" y="1189175"/>
            <a:ext cx="9463695" cy="1934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Clr>
                <a:schemeClr val="lt1"/>
              </a:buClr>
              <a:buFont typeface="Noto Symbol"/>
              <a:buNone/>
              <a:defRPr/>
            </a:lvl1pPr>
            <a:lvl2pPr marL="0" indent="0" rtl="0">
              <a:spcBef>
                <a:spcPts val="0"/>
              </a:spcBef>
              <a:buFont typeface="Quattrocento Sans"/>
              <a:buNone/>
              <a:defRPr/>
            </a:lvl2pPr>
            <a:lvl3pPr marL="227209" indent="-11309" rtl="0">
              <a:spcBef>
                <a:spcPts val="0"/>
              </a:spcBef>
              <a:buFont typeface="Quattrocento Sans"/>
              <a:buNone/>
              <a:defRPr/>
            </a:lvl3pPr>
            <a:lvl4pPr marL="451305" indent="-6805" rtl="0">
              <a:spcBef>
                <a:spcPts val="0"/>
              </a:spcBef>
              <a:buFont typeface="Quattrocento Sans"/>
              <a:buNone/>
              <a:defRPr/>
            </a:lvl4pPr>
            <a:lvl5pPr marL="672290" indent="-11890" rtl="0">
              <a:spcBef>
                <a:spcPts val="0"/>
              </a:spcBef>
              <a:buFont typeface="Quattrocento Sans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269240" y="1189178"/>
            <a:ext cx="11653520" cy="2052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36145" marR="0" indent="-112059" algn="l" rtl="0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1pPr>
            <a:lvl2pPr marL="572691" marR="0" indent="-108017" algn="l" rtl="0">
              <a:lnSpc>
                <a:spcPct val="90000"/>
              </a:lnSpc>
              <a:spcBef>
                <a:spcPts val="471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2pPr>
            <a:lvl3pPr marL="784338" marR="0" indent="-113466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3pPr>
            <a:lvl4pPr marL="1008434" marR="0" indent="-132865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4pPr>
            <a:lvl5pPr marL="1232531" marR="0" indent="-128361" algn="l" rtl="0">
              <a:lnSpc>
                <a:spcPct val="90000"/>
              </a:lnSpc>
              <a:spcBef>
                <a:spcPts val="353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/>
            </a:lvl5pPr>
            <a:lvl6pPr marL="2514509" marR="0" indent="-116685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6pPr>
            <a:lvl7pPr marL="2971693" marR="0" indent="-116669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7pPr>
            <a:lvl8pPr marL="3428877" marR="0" indent="-116653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8pPr>
            <a:lvl9pPr marL="3886060" marR="0" indent="-116637" algn="l" rtl="0">
              <a:spcBef>
                <a:spcPts val="392"/>
              </a:spcBef>
              <a:buClr>
                <a:schemeClr val="lt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17071" y="917419"/>
            <a:ext cx="6411900" cy="1794899"/>
          </a:xfrm>
          <a:prstGeom prst="rect">
            <a:avLst/>
          </a:prstGeom>
          <a:noFill/>
          <a:ln>
            <a:noFill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Quattrocento Sans"/>
              <a:buNone/>
            </a:pPr>
            <a:r>
              <a:rPr lang="en-US" sz="5882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Nettverk:</a:t>
            </a:r>
            <a:br>
              <a:rPr lang="en-US" sz="5882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5882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Connect to success!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69303" y="3655103"/>
            <a:ext cx="6359669" cy="2970984"/>
          </a:xfrm>
          <a:prstGeom prst="rect">
            <a:avLst/>
          </a:prstGeom>
          <a:noFill/>
          <a:ln>
            <a:noFill/>
          </a:ln>
        </p:spPr>
        <p:txBody>
          <a:bodyPr lIns="146300" tIns="109725" rIns="146300" bIns="109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137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Anne Gretland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137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Partner Business and Development Lead, Microsoft Norway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3137" b="0" i="0" u="none" strike="noStrike" cap="none" baseline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137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Leder og medgrunnlegger av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137" b="0" i="0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Oda-Nettverk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5294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Connect to success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421676" y="1728592"/>
            <a:ext cx="5365316" cy="409600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Oda-Nettverk: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Nettverk for kvinner i 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32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IT-bransjen</a:t>
            </a:r>
            <a:br>
              <a:rPr lang="en-US" sz="32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n-US" sz="24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Frivillig interesseorganisasjon, startet i 2006 </a:t>
            </a:r>
            <a:b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4 700 medlemmer fra 800 organisasjoner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Quattrocento Sans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23 samarbeidspartnere og 35 frivillige i Oslo, Bergen og Trondheim</a:t>
            </a:r>
            <a:b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lang="en-US" sz="20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35" y="1728593"/>
            <a:ext cx="5743572" cy="40960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50935" y="6050087"/>
            <a:ext cx="11336055" cy="627864"/>
          </a:xfrm>
          <a:prstGeom prst="rect">
            <a:avLst/>
          </a:prstGeom>
          <a:noFill/>
          <a:ln>
            <a:noFill/>
          </a:ln>
        </p:spPr>
        <p:txBody>
          <a:bodyPr lIns="182875" tIns="146300" rIns="182875" bIns="1463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www.odanettverk.no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5294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Hvorfor nettverk er viktig</a:t>
            </a:r>
          </a:p>
        </p:txBody>
      </p:sp>
      <p:sp>
        <p:nvSpPr>
          <p:cNvPr id="133" name="Shape 133"/>
          <p:cNvSpPr/>
          <p:nvPr/>
        </p:nvSpPr>
        <p:spPr>
          <a:xfrm>
            <a:off x="490362" y="2372203"/>
            <a:ext cx="2663655" cy="2401625"/>
          </a:xfrm>
          <a:prstGeom prst="rect">
            <a:avLst/>
          </a:prstGeom>
          <a:solidFill>
            <a:srgbClr val="C33192">
              <a:alpha val="84705"/>
            </a:srgbClr>
          </a:solidFill>
          <a:ln>
            <a:noFill/>
          </a:ln>
        </p:spPr>
        <p:txBody>
          <a:bodyPr lIns="243825" tIns="195050" rIns="243825" bIns="195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67" b="0" i="1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Nesten 80% av alle ledige stillinger blir aldri utlyst </a:t>
            </a:r>
          </a:p>
        </p:txBody>
      </p:sp>
      <p:sp>
        <p:nvSpPr>
          <p:cNvPr id="134" name="Shape 134"/>
          <p:cNvSpPr/>
          <p:nvPr/>
        </p:nvSpPr>
        <p:spPr>
          <a:xfrm>
            <a:off x="9121171" y="2372203"/>
            <a:ext cx="2663657" cy="2401625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</p:spPr>
        <p:txBody>
          <a:bodyPr lIns="243825" tIns="195050" rIns="243825" bIns="195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Hva du kan og HVEM du kjenner kan gi deg din neste drømmejobb</a:t>
            </a:r>
          </a:p>
        </p:txBody>
      </p:sp>
      <p:sp>
        <p:nvSpPr>
          <p:cNvPr id="135" name="Shape 135"/>
          <p:cNvSpPr/>
          <p:nvPr/>
        </p:nvSpPr>
        <p:spPr>
          <a:xfrm>
            <a:off x="3373289" y="2372203"/>
            <a:ext cx="2663657" cy="2410780"/>
          </a:xfrm>
          <a:prstGeom prst="rect">
            <a:avLst/>
          </a:prstGeom>
          <a:solidFill>
            <a:srgbClr val="C33192">
              <a:alpha val="84705"/>
            </a:srgbClr>
          </a:solidFill>
          <a:ln>
            <a:noFill/>
          </a:ln>
        </p:spPr>
        <p:txBody>
          <a:bodyPr lIns="243825" tIns="195050" rIns="243825" bIns="195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67" b="0" i="1" u="none" strike="noStrike" cap="none" baseline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av 10 ledere vil helst ansette medarbeidere de kjenner godt</a:t>
            </a:r>
          </a:p>
        </p:txBody>
      </p:sp>
      <p:sp>
        <p:nvSpPr>
          <p:cNvPr id="136" name="Shape 136"/>
          <p:cNvSpPr/>
          <p:nvPr/>
        </p:nvSpPr>
        <p:spPr>
          <a:xfrm>
            <a:off x="490360" y="5173250"/>
            <a:ext cx="11294468" cy="851769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</p:spPr>
        <p:txBody>
          <a:bodyPr lIns="243825" tIns="195050" rIns="243825" bIns="195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“Bruk” nettverket. Og tenk på hvordan du kan hjelpe andre.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256217" y="2363050"/>
            <a:ext cx="2663657" cy="2401625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</p:spPr>
        <p:txBody>
          <a:bodyPr lIns="243825" tIns="195050" rIns="243825" bIns="1950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1" u="none" strike="noStrike" cap="none" baseline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 blir møtt med tanker og meninger du ikke hadde fra før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5294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Lær fra andre – hjelp hverandre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69238" y="1727950"/>
            <a:ext cx="6820672" cy="1907273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Hillary Clinton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Lift each other up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Help other women to success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It’s all about connections – build relationships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69239" y="4006717"/>
            <a:ext cx="6820672" cy="2055243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Vær generøse mot hverandre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Hjelp hverandre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Skryt av hverandre 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Gjør hverandre synlige 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Font typeface="Quattrocento Sans"/>
              <a:buNone/>
            </a:pPr>
            <a:endParaRPr sz="1961" b="0" i="0" u="none" strike="noStrike" cap="none" baseline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3738" y="1727950"/>
            <a:ext cx="4229755" cy="4334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5294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Ask for everything!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88509" y="1392616"/>
            <a:ext cx="6635144" cy="1059585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Promotion friend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Skryt av deg selv eller få andre til å gjøre det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88509" y="3237406"/>
            <a:ext cx="6635144" cy="139147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Lean in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Pass på at andre hører om det du har fått til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Fortell andre hva du kan og hvor du vil 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88510" y="5414082"/>
            <a:ext cx="6635142" cy="1059585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Ask for what you want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92% of people that ask for a raise, get one... 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7424" y="1392616"/>
            <a:ext cx="3834725" cy="518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69239" y="289511"/>
            <a:ext cx="11655839" cy="899665"/>
          </a:xfrm>
          <a:prstGeom prst="rect">
            <a:avLst/>
          </a:prstGeom>
          <a:noFill/>
          <a:ln>
            <a:noFill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attrocento Sans"/>
              <a:buNone/>
            </a:pPr>
            <a:r>
              <a:rPr lang="en-US" sz="5294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Diversity matters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15010" y="1586215"/>
            <a:ext cx="6502621" cy="1391471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Vær synlig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Bruk muligheten til å være en rollemodell  </a:t>
            </a:r>
          </a:p>
          <a:p>
            <a:pPr marL="0" marR="0" lvl="1" indent="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961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Unge jenter må se at det jobber kvinner i IT-bransjen 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9682" y="1586215"/>
            <a:ext cx="4001182" cy="4733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15010" y="3374726"/>
            <a:ext cx="6502623" cy="1270732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46300" tIns="91425" rIns="146300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BEE"/>
              </a:buClr>
              <a:buSzPct val="25000"/>
              <a:buFont typeface="Arial"/>
              <a:buNone/>
            </a:pPr>
            <a:r>
              <a:rPr lang="en-US" sz="3921" b="0" i="0" u="none" strike="noStrike" cap="none" baseline="0">
                <a:solidFill>
                  <a:srgbClr val="FF7BE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Kvinner og menn utfyller hverandre 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931" y="1398237"/>
            <a:ext cx="7166220" cy="493791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9018921" y="6230135"/>
            <a:ext cx="3173077" cy="627864"/>
          </a:xfrm>
          <a:prstGeom prst="rect">
            <a:avLst/>
          </a:prstGeom>
          <a:noFill/>
          <a:ln>
            <a:noFill/>
          </a:ln>
        </p:spPr>
        <p:txBody>
          <a:bodyPr lIns="182875" tIns="146300" rIns="182875" bIns="1463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www.odanettverk.no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46592" y="165756"/>
            <a:ext cx="11886382" cy="1126461"/>
          </a:xfrm>
          <a:prstGeom prst="rect">
            <a:avLst/>
          </a:prstGeom>
          <a:noFill/>
          <a:ln>
            <a:noFill/>
          </a:ln>
        </p:spPr>
        <p:txBody>
          <a:bodyPr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«Lean in»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SVID_Purple269_16x9_2012-08-18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Egendefinert</PresentationFormat>
  <Paragraphs>84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MSVID_Purple269_16x9_2012-08-18</vt:lpstr>
      <vt:lpstr>Nettverk: Connect to success!</vt:lpstr>
      <vt:lpstr>Connect to success</vt:lpstr>
      <vt:lpstr>Hvorfor nettverk er viktig</vt:lpstr>
      <vt:lpstr>Lær fra andre – hjelp hverandre</vt:lpstr>
      <vt:lpstr>Ask for everything!</vt:lpstr>
      <vt:lpstr>Diversity matters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Nettverk: Connect to success!</dc:title>
  <dc:creator>Helena F. Julusmoen</dc:creator>
  <cp:lastModifiedBy>Helena F. Julusmoen</cp:lastModifiedBy>
  <cp:revision>1</cp:revision>
  <dcterms:modified xsi:type="dcterms:W3CDTF">2015-04-28T10:19:59Z</dcterms:modified>
</cp:coreProperties>
</file>