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86" r:id="rId4"/>
    <p:sldId id="302" r:id="rId5"/>
    <p:sldId id="291" r:id="rId6"/>
    <p:sldId id="298" r:id="rId7"/>
    <p:sldId id="299" r:id="rId8"/>
    <p:sldId id="300" r:id="rId9"/>
    <p:sldId id="288" r:id="rId10"/>
    <p:sldId id="284" r:id="rId11"/>
    <p:sldId id="285" r:id="rId12"/>
    <p:sldId id="289" r:id="rId13"/>
    <p:sldId id="292" r:id="rId14"/>
    <p:sldId id="290" r:id="rId15"/>
    <p:sldId id="293" r:id="rId16"/>
    <p:sldId id="305" r:id="rId17"/>
    <p:sldId id="303" r:id="rId18"/>
    <p:sldId id="304" r:id="rId19"/>
    <p:sldId id="306" r:id="rId20"/>
    <p:sldId id="294" r:id="rId21"/>
    <p:sldId id="30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9598"/>
    <a:srgbClr val="E3E3E3"/>
    <a:srgbClr val="404040"/>
    <a:srgbClr val="3237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70" autoAdjust="0"/>
  </p:normalViewPr>
  <p:slideViewPr>
    <p:cSldViewPr>
      <p:cViewPr varScale="1">
        <p:scale>
          <a:sx n="93" d="100"/>
          <a:sy n="93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04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3D4759-9551-474A-82F4-B320B57AA08B}" type="datetimeFigureOut">
              <a:rPr lang="nb-NO" smtClean="0"/>
              <a:t>21.04.2015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FBE53A-4FF3-44B7-BFFD-E1B743996C1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8377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3B18C8-8076-4B04-9DC9-851A2DBD96CB}" type="datetimeFigureOut">
              <a:rPr lang="nb-NO" smtClean="0"/>
              <a:t>21.04.2015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9391E7-90CD-4275-B822-127D1EA4BD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8512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57060"/>
            <a:r>
              <a:rPr lang="en-US" sz="1600">
                <a:solidFill>
                  <a:srgbClr val="000000"/>
                </a:solidFill>
                <a:latin typeface="Verdana" pitchFamily="34" charset="0"/>
                <a:sym typeface="Verdana" pitchFamily="34" charset="0"/>
              </a:rPr>
              <a:t>Da trenger vi noe nytt og innovativt.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2200" dirty="0">
              <a:latin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107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2200" dirty="0">
              <a:latin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107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2200" dirty="0">
              <a:latin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1196752"/>
            <a:ext cx="9144000" cy="5661248"/>
          </a:xfrm>
          <a:prstGeom prst="rect">
            <a:avLst/>
          </a:prstGeom>
          <a:solidFill>
            <a:srgbClr val="E3E3E3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Tittel 1"/>
          <p:cNvSpPr>
            <a:spLocks noGrp="1"/>
          </p:cNvSpPr>
          <p:nvPr>
            <p:ph type="ctrTitle"/>
          </p:nvPr>
        </p:nvSpPr>
        <p:spPr>
          <a:xfrm>
            <a:off x="685800" y="3429004"/>
            <a:ext cx="7772400" cy="1470025"/>
          </a:xfrm>
        </p:spPr>
        <p:txBody>
          <a:bodyPr>
            <a:normAutofit/>
          </a:bodyPr>
          <a:lstStyle>
            <a:lvl1pPr>
              <a:lnSpc>
                <a:spcPts val="3700"/>
              </a:lnSpc>
              <a:defRPr sz="2400" baseline="0">
                <a:solidFill>
                  <a:srgbClr val="32375A"/>
                </a:solidFill>
                <a:latin typeface="Sofia Pro Light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4" name="Rektangel 3"/>
          <p:cNvSpPr/>
          <p:nvPr userDrawn="1"/>
        </p:nvSpPr>
        <p:spPr>
          <a:xfrm>
            <a:off x="0" y="1422"/>
            <a:ext cx="9144000" cy="1267340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7" name="Gruppe 6"/>
          <p:cNvGrpSpPr/>
          <p:nvPr userDrawn="1"/>
        </p:nvGrpSpPr>
        <p:grpSpPr>
          <a:xfrm>
            <a:off x="0" y="6294920"/>
            <a:ext cx="9144000" cy="14400"/>
            <a:chOff x="0" y="5961600"/>
            <a:chExt cx="9144000" cy="14400"/>
          </a:xfrm>
        </p:grpSpPr>
        <p:cxnSp>
          <p:nvCxnSpPr>
            <p:cNvPr id="3" name="Rett linje 2"/>
            <p:cNvCxnSpPr/>
            <p:nvPr userDrawn="1"/>
          </p:nvCxnSpPr>
          <p:spPr>
            <a:xfrm>
              <a:off x="0" y="5961600"/>
              <a:ext cx="9144000" cy="0"/>
            </a:xfrm>
            <a:prstGeom prst="line">
              <a:avLst/>
            </a:prstGeom>
            <a:ln w="9525">
              <a:solidFill>
                <a:srgbClr val="93959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Rett linje 7"/>
            <p:cNvCxnSpPr/>
            <p:nvPr userDrawn="1"/>
          </p:nvCxnSpPr>
          <p:spPr>
            <a:xfrm>
              <a:off x="0" y="5976000"/>
              <a:ext cx="9144000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31840" cy="94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975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87300"/>
            <a:ext cx="1427540" cy="43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5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2133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15200"/>
            <a:ext cx="8229600" cy="728712"/>
          </a:xfrm>
        </p:spPr>
        <p:txBody>
          <a:bodyPr/>
          <a:lstStyle>
            <a:lvl1pPr algn="l">
              <a:defRPr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680520"/>
          </a:xfrm>
        </p:spPr>
        <p:txBody>
          <a:bodyPr/>
          <a:lstStyle>
            <a:lvl1pPr marL="342900" indent="-342900">
              <a:lnSpc>
                <a:spcPts val="2400"/>
              </a:lnSpc>
              <a:buClr>
                <a:srgbClr val="32375A"/>
              </a:buClr>
              <a:buSzPct val="100000"/>
              <a:buFont typeface="Wingdings" pitchFamily="2" charset="2"/>
              <a:buChar char=""/>
              <a:defRPr sz="2000"/>
            </a:lvl1pPr>
            <a:lvl2pPr>
              <a:buClr>
                <a:srgbClr val="32375A"/>
              </a:buClr>
              <a:defRPr/>
            </a:lvl2pPr>
            <a:lvl3pPr>
              <a:buClr>
                <a:srgbClr val="32375A"/>
              </a:buClr>
              <a:defRPr/>
            </a:lvl3pPr>
            <a:lvl4pPr>
              <a:buClr>
                <a:srgbClr val="32375A"/>
              </a:buClr>
              <a:defRPr/>
            </a:lvl4pPr>
            <a:lvl5pPr>
              <a:buClr>
                <a:srgbClr val="32375A"/>
              </a:buCl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87300"/>
            <a:ext cx="1427540" cy="43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821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0" y="1422"/>
            <a:ext cx="9144000" cy="1267340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5" b="11922"/>
          <a:stretch/>
        </p:blipFill>
        <p:spPr bwMode="auto">
          <a:xfrm>
            <a:off x="0" y="0"/>
            <a:ext cx="9144000" cy="1265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ktangel 5"/>
          <p:cNvSpPr/>
          <p:nvPr userDrawn="1"/>
        </p:nvSpPr>
        <p:spPr>
          <a:xfrm>
            <a:off x="0" y="1196752"/>
            <a:ext cx="9144000" cy="5661248"/>
          </a:xfrm>
          <a:prstGeom prst="rect">
            <a:avLst/>
          </a:prstGeom>
          <a:solidFill>
            <a:srgbClr val="E3E3E3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Tittel 1"/>
          <p:cNvSpPr>
            <a:spLocks noGrp="1"/>
          </p:cNvSpPr>
          <p:nvPr>
            <p:ph type="ctrTitle"/>
          </p:nvPr>
        </p:nvSpPr>
        <p:spPr>
          <a:xfrm>
            <a:off x="685800" y="3429004"/>
            <a:ext cx="7772400" cy="1470025"/>
          </a:xfrm>
        </p:spPr>
        <p:txBody>
          <a:bodyPr>
            <a:normAutofit/>
          </a:bodyPr>
          <a:lstStyle>
            <a:lvl1pPr>
              <a:lnSpc>
                <a:spcPts val="3700"/>
              </a:lnSpc>
              <a:defRPr sz="2400" baseline="0">
                <a:solidFill>
                  <a:srgbClr val="32375A"/>
                </a:solidFill>
                <a:latin typeface="Sofia Pro Light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grpSp>
        <p:nvGrpSpPr>
          <p:cNvPr id="7" name="Gruppe 6"/>
          <p:cNvGrpSpPr/>
          <p:nvPr userDrawn="1"/>
        </p:nvGrpSpPr>
        <p:grpSpPr>
          <a:xfrm>
            <a:off x="0" y="6294920"/>
            <a:ext cx="9144000" cy="14400"/>
            <a:chOff x="0" y="5961600"/>
            <a:chExt cx="9144000" cy="14400"/>
          </a:xfrm>
        </p:grpSpPr>
        <p:cxnSp>
          <p:nvCxnSpPr>
            <p:cNvPr id="3" name="Rett linje 2"/>
            <p:cNvCxnSpPr/>
            <p:nvPr userDrawn="1"/>
          </p:nvCxnSpPr>
          <p:spPr>
            <a:xfrm>
              <a:off x="0" y="5961600"/>
              <a:ext cx="9144000" cy="0"/>
            </a:xfrm>
            <a:prstGeom prst="line">
              <a:avLst/>
            </a:prstGeom>
            <a:ln w="9525">
              <a:solidFill>
                <a:srgbClr val="93959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Rett linje 7"/>
            <p:cNvCxnSpPr/>
            <p:nvPr userDrawn="1"/>
          </p:nvCxnSpPr>
          <p:spPr>
            <a:xfrm>
              <a:off x="0" y="5976000"/>
              <a:ext cx="9144000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5" descr="D:\Kunder\Møller\IKT\Full_Ny_MG_logo_M+©llerIT_tag_hv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32000" cy="946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030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1196752"/>
            <a:ext cx="9144000" cy="5661248"/>
          </a:xfrm>
          <a:prstGeom prst="rect">
            <a:avLst/>
          </a:prstGeom>
          <a:solidFill>
            <a:srgbClr val="E3E3E3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Tittel 1"/>
          <p:cNvSpPr>
            <a:spLocks noGrp="1"/>
          </p:cNvSpPr>
          <p:nvPr>
            <p:ph type="ctrTitle"/>
          </p:nvPr>
        </p:nvSpPr>
        <p:spPr>
          <a:xfrm>
            <a:off x="685800" y="3429004"/>
            <a:ext cx="7772400" cy="1470025"/>
          </a:xfrm>
        </p:spPr>
        <p:txBody>
          <a:bodyPr>
            <a:normAutofit/>
          </a:bodyPr>
          <a:lstStyle>
            <a:lvl1pPr>
              <a:lnSpc>
                <a:spcPts val="3700"/>
              </a:lnSpc>
              <a:defRPr sz="2400" baseline="0">
                <a:solidFill>
                  <a:srgbClr val="32375A"/>
                </a:solidFill>
                <a:latin typeface="Sofia Pro Light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4" name="Rektangel 3"/>
          <p:cNvSpPr/>
          <p:nvPr userDrawn="1"/>
        </p:nvSpPr>
        <p:spPr>
          <a:xfrm>
            <a:off x="0" y="1422"/>
            <a:ext cx="9144000" cy="1267340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7" name="Gruppe 6"/>
          <p:cNvGrpSpPr/>
          <p:nvPr userDrawn="1"/>
        </p:nvGrpSpPr>
        <p:grpSpPr>
          <a:xfrm>
            <a:off x="0" y="6294920"/>
            <a:ext cx="9144000" cy="14400"/>
            <a:chOff x="0" y="5961600"/>
            <a:chExt cx="9144000" cy="14400"/>
          </a:xfrm>
        </p:grpSpPr>
        <p:cxnSp>
          <p:nvCxnSpPr>
            <p:cNvPr id="3" name="Rett linje 2"/>
            <p:cNvCxnSpPr/>
            <p:nvPr userDrawn="1"/>
          </p:nvCxnSpPr>
          <p:spPr>
            <a:xfrm>
              <a:off x="0" y="5961600"/>
              <a:ext cx="9144000" cy="0"/>
            </a:xfrm>
            <a:prstGeom prst="line">
              <a:avLst/>
            </a:prstGeom>
            <a:ln w="9525">
              <a:solidFill>
                <a:srgbClr val="93959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Rett linje 7"/>
            <p:cNvCxnSpPr/>
            <p:nvPr userDrawn="1"/>
          </p:nvCxnSpPr>
          <p:spPr>
            <a:xfrm>
              <a:off x="0" y="5976000"/>
              <a:ext cx="9144000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2" descr="C:\Users\b001ogs\Documents\MøllerIT-logos-engelsk\Pictures\audi_a7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01" b="40175"/>
          <a:stretch/>
        </p:blipFill>
        <p:spPr bwMode="auto">
          <a:xfrm>
            <a:off x="0" y="0"/>
            <a:ext cx="9144000" cy="126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D:\Kunder\Møller\IKT\Full_Ny_MG_logo_M+©llerIT_tag_hv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32000" cy="946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732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1196752"/>
            <a:ext cx="9144000" cy="5661248"/>
          </a:xfrm>
          <a:prstGeom prst="rect">
            <a:avLst/>
          </a:prstGeom>
          <a:solidFill>
            <a:srgbClr val="E3E3E3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Tittel 1"/>
          <p:cNvSpPr>
            <a:spLocks noGrp="1"/>
          </p:cNvSpPr>
          <p:nvPr>
            <p:ph type="ctrTitle"/>
          </p:nvPr>
        </p:nvSpPr>
        <p:spPr>
          <a:xfrm>
            <a:off x="685800" y="3429004"/>
            <a:ext cx="7772400" cy="1470025"/>
          </a:xfrm>
        </p:spPr>
        <p:txBody>
          <a:bodyPr>
            <a:normAutofit/>
          </a:bodyPr>
          <a:lstStyle>
            <a:lvl1pPr>
              <a:lnSpc>
                <a:spcPts val="3700"/>
              </a:lnSpc>
              <a:defRPr sz="2400" baseline="0">
                <a:solidFill>
                  <a:srgbClr val="32375A"/>
                </a:solidFill>
                <a:latin typeface="Sofia Pro Light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4" name="Rektangel 3"/>
          <p:cNvSpPr/>
          <p:nvPr userDrawn="1"/>
        </p:nvSpPr>
        <p:spPr>
          <a:xfrm>
            <a:off x="0" y="1422"/>
            <a:ext cx="9144000" cy="1267340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7" name="Gruppe 6"/>
          <p:cNvGrpSpPr/>
          <p:nvPr userDrawn="1"/>
        </p:nvGrpSpPr>
        <p:grpSpPr>
          <a:xfrm>
            <a:off x="0" y="6294920"/>
            <a:ext cx="9144000" cy="14400"/>
            <a:chOff x="0" y="5961600"/>
            <a:chExt cx="9144000" cy="14400"/>
          </a:xfrm>
        </p:grpSpPr>
        <p:cxnSp>
          <p:nvCxnSpPr>
            <p:cNvPr id="3" name="Rett linje 2"/>
            <p:cNvCxnSpPr/>
            <p:nvPr userDrawn="1"/>
          </p:nvCxnSpPr>
          <p:spPr>
            <a:xfrm>
              <a:off x="0" y="5961600"/>
              <a:ext cx="9144000" cy="0"/>
            </a:xfrm>
            <a:prstGeom prst="line">
              <a:avLst/>
            </a:prstGeom>
            <a:ln w="9525">
              <a:solidFill>
                <a:srgbClr val="93959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Rett linje 7"/>
            <p:cNvCxnSpPr/>
            <p:nvPr userDrawn="1"/>
          </p:nvCxnSpPr>
          <p:spPr>
            <a:xfrm>
              <a:off x="0" y="5976000"/>
              <a:ext cx="9144000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5" descr="D:\Kunder\Møller\IKT\bilder\Pluginhybrid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1293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D:\Kunder\Møller\IKT\Full_Ny_MG_logo_M+©llerIT_tag_hv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32000" cy="946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136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/>
          <p:cNvSpPr/>
          <p:nvPr userDrawn="1"/>
        </p:nvSpPr>
        <p:spPr>
          <a:xfrm>
            <a:off x="467544" y="1340768"/>
            <a:ext cx="8136904" cy="4680520"/>
          </a:xfrm>
          <a:prstGeom prst="rect">
            <a:avLst/>
          </a:prstGeom>
          <a:solidFill>
            <a:srgbClr val="E3E3E3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/>
          <a:lstStyle>
            <a:lvl1pPr algn="l">
              <a:defRPr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340768"/>
            <a:ext cx="8147248" cy="4680520"/>
          </a:xfrm>
        </p:spPr>
        <p:txBody>
          <a:bodyPr/>
          <a:lstStyle>
            <a:lvl1pPr marL="342900" indent="-342900">
              <a:lnSpc>
                <a:spcPts val="2400"/>
              </a:lnSpc>
              <a:buClr>
                <a:srgbClr val="32375A"/>
              </a:buClr>
              <a:buSzPct val="100000"/>
              <a:buFont typeface="Wingdings" pitchFamily="2" charset="2"/>
              <a:buChar char=""/>
              <a:defRPr sz="2000"/>
            </a:lvl1pPr>
            <a:lvl2pPr>
              <a:buClr>
                <a:srgbClr val="32375A"/>
              </a:buClr>
              <a:defRPr/>
            </a:lvl2pPr>
            <a:lvl3pPr>
              <a:buClr>
                <a:srgbClr val="32375A"/>
              </a:buClr>
              <a:defRPr/>
            </a:lvl3pPr>
            <a:lvl4pPr>
              <a:buClr>
                <a:srgbClr val="32375A"/>
              </a:buClr>
              <a:defRPr/>
            </a:lvl4pPr>
            <a:lvl5pPr>
              <a:buClr>
                <a:srgbClr val="32375A"/>
              </a:buCl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87300"/>
            <a:ext cx="1427540" cy="43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140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/>
          <a:lstStyle>
            <a:lvl1pPr algn="l">
              <a:defRPr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340768"/>
            <a:ext cx="8147248" cy="4680520"/>
          </a:xfrm>
        </p:spPr>
        <p:txBody>
          <a:bodyPr/>
          <a:lstStyle>
            <a:lvl1pPr marL="342900" indent="-342900">
              <a:lnSpc>
                <a:spcPts val="2400"/>
              </a:lnSpc>
              <a:buClr>
                <a:srgbClr val="E55820"/>
              </a:buClr>
              <a:buSzPct val="100000"/>
              <a:buFont typeface="Wingdings" pitchFamily="2" charset="2"/>
              <a:buChar char=""/>
              <a:defRPr sz="2000"/>
            </a:lvl1pPr>
            <a:lvl2pPr>
              <a:buClr>
                <a:srgbClr val="E55820"/>
              </a:buClr>
              <a:defRPr/>
            </a:lvl2pPr>
            <a:lvl3pPr>
              <a:buClr>
                <a:srgbClr val="32375A"/>
              </a:buClr>
              <a:defRPr/>
            </a:lvl3pPr>
            <a:lvl4pPr>
              <a:buClr>
                <a:srgbClr val="32375A"/>
              </a:buClr>
              <a:defRPr/>
            </a:lvl4pPr>
            <a:lvl5pPr>
              <a:buClr>
                <a:srgbClr val="32375A"/>
              </a:buCl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87300"/>
            <a:ext cx="1427540" cy="43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17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_Mør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9144000" cy="6249376"/>
          </a:xfrm>
          <a:prstGeom prst="rect">
            <a:avLst/>
          </a:prstGeom>
          <a:solidFill>
            <a:srgbClr val="E3E3E3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 userDrawn="1"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Rektangel 16"/>
          <p:cNvSpPr/>
          <p:nvPr userDrawn="1"/>
        </p:nvSpPr>
        <p:spPr>
          <a:xfrm>
            <a:off x="0" y="6249376"/>
            <a:ext cx="9144000" cy="608624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/>
          <a:lstStyle>
            <a:lvl1pPr algn="l">
              <a:defRPr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340768"/>
            <a:ext cx="8147248" cy="4680520"/>
          </a:xfrm>
        </p:spPr>
        <p:txBody>
          <a:bodyPr/>
          <a:lstStyle>
            <a:lvl1pPr marL="342900" indent="-342900">
              <a:lnSpc>
                <a:spcPts val="2400"/>
              </a:lnSpc>
              <a:buClr>
                <a:srgbClr val="E55820"/>
              </a:buClr>
              <a:buSzPct val="100000"/>
              <a:buFont typeface="Wingdings" pitchFamily="2" charset="2"/>
              <a:buChar char=""/>
              <a:defRPr sz="2000"/>
            </a:lvl1pPr>
            <a:lvl2pPr>
              <a:buClr>
                <a:srgbClr val="E55820"/>
              </a:buClr>
              <a:defRPr/>
            </a:lvl2pPr>
            <a:lvl3pPr>
              <a:buClr>
                <a:srgbClr val="32375A"/>
              </a:buClr>
              <a:defRPr/>
            </a:lvl3pPr>
            <a:lvl4pPr>
              <a:buClr>
                <a:srgbClr val="32375A"/>
              </a:buClr>
              <a:defRPr/>
            </a:lvl4pPr>
            <a:lvl5pPr>
              <a:buClr>
                <a:srgbClr val="32375A"/>
              </a:buCl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87300"/>
            <a:ext cx="1427540" cy="43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145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_mørk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9144000" cy="6249376"/>
          </a:xfrm>
          <a:prstGeom prst="rect">
            <a:avLst/>
          </a:prstGeom>
          <a:solidFill>
            <a:srgbClr val="939598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 userDrawn="1"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Rektangel 16"/>
          <p:cNvSpPr/>
          <p:nvPr userDrawn="1"/>
        </p:nvSpPr>
        <p:spPr>
          <a:xfrm>
            <a:off x="0" y="6249376"/>
            <a:ext cx="9144000" cy="608624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/>
          <a:lstStyle>
            <a:lvl1pPr algn="l">
              <a:defRPr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340768"/>
            <a:ext cx="8147248" cy="4680520"/>
          </a:xfrm>
        </p:spPr>
        <p:txBody>
          <a:bodyPr/>
          <a:lstStyle>
            <a:lvl1pPr marL="342900" indent="-342900">
              <a:lnSpc>
                <a:spcPts val="2400"/>
              </a:lnSpc>
              <a:buClr>
                <a:srgbClr val="E55820"/>
              </a:buClr>
              <a:buSzPct val="100000"/>
              <a:buFont typeface="Wingdings" pitchFamily="2" charset="2"/>
              <a:buChar char=""/>
              <a:defRPr sz="2000"/>
            </a:lvl1pPr>
            <a:lvl2pPr>
              <a:buClr>
                <a:srgbClr val="E55820"/>
              </a:buClr>
              <a:defRPr/>
            </a:lvl2pPr>
            <a:lvl3pPr>
              <a:buClr>
                <a:srgbClr val="32375A"/>
              </a:buClr>
              <a:defRPr/>
            </a:lvl3pPr>
            <a:lvl4pPr>
              <a:buClr>
                <a:srgbClr val="32375A"/>
              </a:buClr>
              <a:defRPr/>
            </a:lvl4pPr>
            <a:lvl5pPr>
              <a:buClr>
                <a:srgbClr val="32375A"/>
              </a:buCl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87300"/>
            <a:ext cx="1427540" cy="43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353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4/21/2015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923147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9" r:id="rId3"/>
    <p:sldLayoutId id="2147483690" r:id="rId4"/>
    <p:sldLayoutId id="2147483691" r:id="rId5"/>
    <p:sldLayoutId id="2147483683" r:id="rId6"/>
    <p:sldLayoutId id="2147483686" r:id="rId7"/>
    <p:sldLayoutId id="2147483687" r:id="rId8"/>
    <p:sldLayoutId id="2147483688" r:id="rId9"/>
    <p:sldLayoutId id="2147483678" r:id="rId10"/>
    <p:sldLayoutId id="214748368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000" kern="1200">
          <a:solidFill>
            <a:schemeClr val="tx1"/>
          </a:solidFill>
          <a:latin typeface="Sofia Pro Semi Bold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E55820"/>
        </a:buClr>
        <a:buFont typeface="Wingdings" pitchFamily="2" charset="2"/>
        <a:buChar char=""/>
        <a:defRPr sz="2000" kern="1200">
          <a:solidFill>
            <a:schemeClr val="tx1"/>
          </a:solidFill>
          <a:latin typeface="Sofia Pro Light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E55820"/>
        </a:buClr>
        <a:buFont typeface="Arial" pitchFamily="34" charset="0"/>
        <a:buChar char="–"/>
        <a:defRPr sz="1800" kern="1200">
          <a:solidFill>
            <a:schemeClr val="tx1"/>
          </a:solidFill>
          <a:latin typeface="Sofia Pro Light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E55820"/>
        </a:buClr>
        <a:buFont typeface="Arial" pitchFamily="34" charset="0"/>
        <a:buChar char="•"/>
        <a:defRPr sz="1600" kern="1200">
          <a:solidFill>
            <a:schemeClr val="tx1"/>
          </a:solidFill>
          <a:latin typeface="Sofia Pro Light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E55820"/>
        </a:buClr>
        <a:buFont typeface="Arial" pitchFamily="34" charset="0"/>
        <a:buChar char="–"/>
        <a:defRPr sz="1400" kern="1200">
          <a:solidFill>
            <a:schemeClr val="tx1"/>
          </a:solidFill>
          <a:latin typeface="Sofia Pro Light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E55820"/>
        </a:buClr>
        <a:buFont typeface="Arial" pitchFamily="34" charset="0"/>
        <a:buChar char="»"/>
        <a:defRPr sz="1200" kern="1200">
          <a:solidFill>
            <a:schemeClr val="tx1"/>
          </a:solidFill>
          <a:latin typeface="Sofia Pro Ligh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b-NO" sz="3600" b="1" dirty="0" smtClean="0"/>
              <a:t>Mening, mestring og motgang</a:t>
            </a:r>
            <a:r>
              <a:rPr lang="nb-NO" sz="3600" dirty="0" smtClean="0"/>
              <a:t/>
            </a:r>
            <a:br>
              <a:rPr lang="nb-NO" sz="3600" dirty="0" smtClean="0"/>
            </a:br>
            <a:r>
              <a:rPr lang="nb-NO" sz="3600" dirty="0" smtClean="0"/>
              <a:t>- </a:t>
            </a:r>
            <a:r>
              <a:rPr lang="nb-NO" sz="2700" i="1" dirty="0" smtClean="0"/>
              <a:t>viktige ingredienser i min jobbkarriere</a:t>
            </a:r>
            <a:br>
              <a:rPr lang="nb-NO" sz="2700" i="1" dirty="0" smtClean="0"/>
            </a:br>
            <a:r>
              <a:rPr lang="nb-NO" sz="2700" i="1" dirty="0"/>
              <a:t/>
            </a:r>
            <a:br>
              <a:rPr lang="nb-NO" sz="2700" i="1" dirty="0"/>
            </a:br>
            <a:r>
              <a:rPr lang="nb-NO" sz="2000" b="1" dirty="0" smtClean="0"/>
              <a:t>Cathrine Klouman</a:t>
            </a:r>
            <a:br>
              <a:rPr lang="nb-NO" sz="2000" b="1" dirty="0" smtClean="0"/>
            </a:br>
            <a:r>
              <a:rPr lang="nb-NO" sz="2000" b="1" dirty="0" smtClean="0"/>
              <a:t>CIO / CDO MøllerGruppen</a:t>
            </a:r>
            <a:r>
              <a:rPr lang="nb-NO" sz="3600" dirty="0" smtClean="0"/>
              <a:t/>
            </a:r>
            <a:br>
              <a:rPr lang="nb-NO" sz="3600" dirty="0" smtClean="0"/>
            </a:br>
            <a:endParaRPr lang="nb-NO" sz="3600" dirty="0"/>
          </a:p>
        </p:txBody>
      </p:sp>
    </p:spTree>
    <p:extLst>
      <p:ext uri="{BB962C8B-B14F-4D97-AF65-F5344CB8AC3E}">
        <p14:creationId xmlns:p14="http://schemas.microsoft.com/office/powerpoint/2010/main" val="405395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4392488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/>
            </a:r>
            <a:br>
              <a:rPr lang="en-US" sz="4400" dirty="0" smtClean="0">
                <a:solidFill>
                  <a:schemeClr val="tx1"/>
                </a:solidFill>
              </a:rPr>
            </a:br>
            <a:r>
              <a:rPr lang="en-US" sz="4400" dirty="0" err="1" smtClean="0">
                <a:solidFill>
                  <a:schemeClr val="tx1"/>
                </a:solidFill>
              </a:rPr>
              <a:t>Mening</a:t>
            </a:r>
            <a:r>
              <a:rPr lang="en-US" sz="4400" dirty="0" smtClean="0">
                <a:solidFill>
                  <a:schemeClr val="tx1"/>
                </a:solidFill>
              </a:rPr>
              <a:t/>
            </a:r>
            <a:br>
              <a:rPr lang="en-US" sz="4400" dirty="0" smtClean="0">
                <a:solidFill>
                  <a:schemeClr val="tx1"/>
                </a:solidFill>
              </a:rPr>
            </a:br>
            <a:r>
              <a:rPr lang="en-US" sz="4400" dirty="0">
                <a:solidFill>
                  <a:schemeClr val="tx1"/>
                </a:solidFill>
              </a:rPr>
              <a:t/>
            </a:r>
            <a:br>
              <a:rPr lang="en-US" sz="4400" dirty="0">
                <a:solidFill>
                  <a:schemeClr val="tx1"/>
                </a:solidFill>
              </a:rPr>
            </a:b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>
                <a:solidFill>
                  <a:schemeClr val="tx1"/>
                </a:solidFill>
              </a:rPr>
              <a:t/>
            </a:r>
            <a:br>
              <a:rPr lang="en-US" sz="4400" dirty="0">
                <a:solidFill>
                  <a:schemeClr val="tx1"/>
                </a:solidFill>
              </a:rPr>
            </a:br>
            <a:endParaRPr lang="nb-NO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36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95536" y="1916831"/>
            <a:ext cx="8280920" cy="3888433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 err="1" smtClean="0">
                <a:solidFill>
                  <a:schemeClr val="tx1"/>
                </a:solidFill>
              </a:rPr>
              <a:t>Engasjement</a:t>
            </a:r>
            <a:r>
              <a:rPr lang="en-US" sz="2800" dirty="0" smtClean="0">
                <a:solidFill>
                  <a:schemeClr val="tx1"/>
                </a:solidFill>
              </a:rPr>
              <a:t> og </a:t>
            </a:r>
            <a:r>
              <a:rPr lang="en-US" sz="2800" dirty="0" err="1" smtClean="0">
                <a:solidFill>
                  <a:schemeClr val="tx1"/>
                </a:solidFill>
              </a:rPr>
              <a:t>interesse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det</a:t>
            </a:r>
            <a:r>
              <a:rPr lang="en-US" sz="2800" dirty="0" smtClean="0">
                <a:solidFill>
                  <a:schemeClr val="tx1"/>
                </a:solidFill>
              </a:rPr>
              <a:t> å </a:t>
            </a:r>
            <a:r>
              <a:rPr lang="en-US" sz="2800" dirty="0" err="1" smtClean="0">
                <a:solidFill>
                  <a:schemeClr val="tx1"/>
                </a:solidFill>
              </a:rPr>
              <a:t>brenne</a:t>
            </a:r>
            <a:r>
              <a:rPr lang="en-US" sz="2800" dirty="0" smtClean="0">
                <a:solidFill>
                  <a:schemeClr val="tx1"/>
                </a:solidFill>
              </a:rPr>
              <a:t> for </a:t>
            </a:r>
            <a:r>
              <a:rPr lang="en-US" sz="2800" dirty="0" err="1" smtClean="0">
                <a:solidFill>
                  <a:schemeClr val="tx1"/>
                </a:solidFill>
              </a:rPr>
              <a:t>noe</a:t>
            </a:r>
            <a:r>
              <a:rPr lang="en-US" sz="2800" dirty="0" smtClean="0">
                <a:solidFill>
                  <a:schemeClr val="tx1"/>
                </a:solidFill>
              </a:rPr>
              <a:t>, ha </a:t>
            </a:r>
            <a:r>
              <a:rPr lang="en-US" sz="2800" dirty="0" err="1" smtClean="0">
                <a:solidFill>
                  <a:schemeClr val="tx1"/>
                </a:solidFill>
              </a:rPr>
              <a:t>visjoner</a:t>
            </a:r>
            <a:r>
              <a:rPr lang="en-US" sz="2800" dirty="0" smtClean="0">
                <a:solidFill>
                  <a:schemeClr val="tx1"/>
                </a:solidFill>
              </a:rPr>
              <a:t> og </a:t>
            </a:r>
            <a:r>
              <a:rPr lang="en-US" sz="2800" dirty="0" err="1" smtClean="0">
                <a:solidFill>
                  <a:schemeClr val="tx1"/>
                </a:solidFill>
              </a:rPr>
              <a:t>drømmer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 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- </a:t>
            </a:r>
            <a:r>
              <a:rPr lang="en-US" i="1" dirty="0" err="1" smtClean="0">
                <a:solidFill>
                  <a:schemeClr val="tx1"/>
                </a:solidFill>
                <a:latin typeface="Shruti" panose="020B0502040204020203" pitchFamily="34" charset="0"/>
                <a:cs typeface="Shruti" panose="020B0502040204020203" pitchFamily="34" charset="0"/>
              </a:rPr>
              <a:t>tenke</a:t>
            </a:r>
            <a:r>
              <a:rPr lang="en-US" i="1" dirty="0" smtClean="0">
                <a:solidFill>
                  <a:schemeClr val="tx1"/>
                </a:solidFill>
                <a:latin typeface="Shruti" panose="020B0502040204020203" pitchFamily="34" charset="0"/>
                <a:cs typeface="Shruti" panose="020B0502040204020203" pitchFamily="34" charset="0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Shruti" panose="020B0502040204020203" pitchFamily="34" charset="0"/>
                <a:cs typeface="Shruti" panose="020B0502040204020203" pitchFamily="34" charset="0"/>
              </a:rPr>
              <a:t>stort</a:t>
            </a:r>
            <a:r>
              <a:rPr lang="en-US" i="1" dirty="0" smtClean="0">
                <a:solidFill>
                  <a:schemeClr val="tx1"/>
                </a:solidFill>
                <a:latin typeface="Shruti" panose="020B0502040204020203" pitchFamily="34" charset="0"/>
                <a:cs typeface="Shruti" panose="020B0502040204020203" pitchFamily="34" charset="0"/>
              </a:rPr>
              <a:t> men </a:t>
            </a:r>
            <a:r>
              <a:rPr lang="en-US" i="1" dirty="0" err="1" smtClean="0">
                <a:solidFill>
                  <a:schemeClr val="tx1"/>
                </a:solidFill>
                <a:latin typeface="Shruti" panose="020B0502040204020203" pitchFamily="34" charset="0"/>
                <a:cs typeface="Shruti" panose="020B0502040204020203" pitchFamily="34" charset="0"/>
              </a:rPr>
              <a:t>gjennomføre</a:t>
            </a:r>
            <a:r>
              <a:rPr lang="en-US" i="1" dirty="0" smtClean="0">
                <a:solidFill>
                  <a:schemeClr val="tx1"/>
                </a:solidFill>
                <a:latin typeface="Shruti" panose="020B0502040204020203" pitchFamily="34" charset="0"/>
                <a:cs typeface="Shruti" panose="020B0502040204020203" pitchFamily="34" charset="0"/>
              </a:rPr>
              <a:t> i </a:t>
            </a:r>
            <a:r>
              <a:rPr lang="en-US" i="1" dirty="0" err="1" smtClean="0">
                <a:solidFill>
                  <a:schemeClr val="tx1"/>
                </a:solidFill>
                <a:latin typeface="Shruti" panose="020B0502040204020203" pitchFamily="34" charset="0"/>
                <a:cs typeface="Shruti" panose="020B0502040204020203" pitchFamily="34" charset="0"/>
              </a:rPr>
              <a:t>posjoner</a:t>
            </a: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err="1" smtClean="0">
                <a:solidFill>
                  <a:schemeClr val="tx1"/>
                </a:solidFill>
              </a:rPr>
              <a:t>Hvem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er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jeg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som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leder</a:t>
            </a:r>
            <a:r>
              <a:rPr lang="en-US" sz="2800" dirty="0" smtClean="0">
                <a:solidFill>
                  <a:schemeClr val="tx1"/>
                </a:solidFill>
              </a:rPr>
              <a:t> – </a:t>
            </a:r>
            <a:r>
              <a:rPr lang="en-US" sz="2800" dirty="0" err="1" smtClean="0">
                <a:solidFill>
                  <a:schemeClr val="tx1"/>
                </a:solidFill>
              </a:rPr>
              <a:t>hva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vil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jeg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stå</a:t>
            </a:r>
            <a:r>
              <a:rPr lang="en-US" sz="2800" dirty="0" smtClean="0">
                <a:solidFill>
                  <a:schemeClr val="tx1"/>
                </a:solidFill>
              </a:rPr>
              <a:t> for ?</a:t>
            </a: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  <a:latin typeface="Shruti" panose="020B0502040204020203" pitchFamily="34" charset="0"/>
                <a:cs typeface="Shruti" panose="020B0502040204020203" pitchFamily="34" charset="0"/>
              </a:rPr>
              <a:t>- </a:t>
            </a:r>
            <a:r>
              <a:rPr lang="en-US" sz="2800" dirty="0" err="1" smtClean="0">
                <a:solidFill>
                  <a:schemeClr val="tx1"/>
                </a:solidFill>
                <a:latin typeface="Shruti" panose="020B0502040204020203" pitchFamily="34" charset="0"/>
                <a:cs typeface="Shruti" panose="020B0502040204020203" pitchFamily="34" charset="0"/>
              </a:rPr>
              <a:t>spør</a:t>
            </a:r>
            <a:r>
              <a:rPr lang="en-US" sz="2800" dirty="0" smtClean="0">
                <a:solidFill>
                  <a:schemeClr val="tx1"/>
                </a:solidFill>
                <a:latin typeface="Shruti" panose="020B0502040204020203" pitchFamily="34" charset="0"/>
                <a:cs typeface="Shruti" panose="020B0502040204020203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hruti" panose="020B0502040204020203" pitchFamily="34" charset="0"/>
                <a:cs typeface="Shruti" panose="020B0502040204020203" pitchFamily="34" charset="0"/>
              </a:rPr>
              <a:t>deg</a:t>
            </a:r>
            <a:r>
              <a:rPr lang="en-US" sz="2800" dirty="0" smtClean="0">
                <a:solidFill>
                  <a:schemeClr val="tx1"/>
                </a:solidFill>
                <a:latin typeface="Shruti" panose="020B0502040204020203" pitchFamily="34" charset="0"/>
                <a:cs typeface="Shruti" panose="020B0502040204020203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hruti" panose="020B0502040204020203" pitchFamily="34" charset="0"/>
                <a:cs typeface="Shruti" panose="020B0502040204020203" pitchFamily="34" charset="0"/>
              </a:rPr>
              <a:t>selv</a:t>
            </a:r>
            <a:r>
              <a:rPr lang="en-US" sz="2800" dirty="0" smtClean="0">
                <a:solidFill>
                  <a:schemeClr val="tx1"/>
                </a:solidFill>
                <a:latin typeface="Shruti" panose="020B0502040204020203" pitchFamily="34" charset="0"/>
                <a:cs typeface="Shruti" panose="020B0502040204020203" pitchFamily="34" charset="0"/>
              </a:rPr>
              <a:t> og </a:t>
            </a:r>
            <a:r>
              <a:rPr lang="en-US" sz="2800" dirty="0" err="1" smtClean="0">
                <a:solidFill>
                  <a:schemeClr val="tx1"/>
                </a:solidFill>
                <a:latin typeface="Shruti" panose="020B0502040204020203" pitchFamily="34" charset="0"/>
                <a:cs typeface="Shruti" panose="020B0502040204020203" pitchFamily="34" charset="0"/>
              </a:rPr>
              <a:t>vær</a:t>
            </a:r>
            <a:r>
              <a:rPr lang="en-US" sz="2800" dirty="0" smtClean="0">
                <a:solidFill>
                  <a:schemeClr val="tx1"/>
                </a:solidFill>
                <a:latin typeface="Shruti" panose="020B0502040204020203" pitchFamily="34" charset="0"/>
                <a:cs typeface="Shruti" panose="020B0502040204020203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hruti" panose="020B0502040204020203" pitchFamily="34" charset="0"/>
                <a:cs typeface="Shruti" panose="020B0502040204020203" pitchFamily="34" charset="0"/>
              </a:rPr>
              <a:t>bevisst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endParaRPr lang="nb-NO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44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4392488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/>
            </a:r>
            <a:br>
              <a:rPr lang="en-US" sz="4400" dirty="0" smtClean="0">
                <a:solidFill>
                  <a:schemeClr val="tx1"/>
                </a:solidFill>
              </a:rPr>
            </a:br>
            <a:r>
              <a:rPr lang="en-US" sz="4400" dirty="0" err="1" smtClean="0">
                <a:solidFill>
                  <a:schemeClr val="tx1"/>
                </a:solidFill>
              </a:rPr>
              <a:t>Mestring</a:t>
            </a:r>
            <a:r>
              <a:rPr lang="en-US" sz="4400" dirty="0" smtClean="0">
                <a:solidFill>
                  <a:schemeClr val="tx1"/>
                </a:solidFill>
              </a:rPr>
              <a:t/>
            </a:r>
            <a:br>
              <a:rPr lang="en-US" sz="4400" dirty="0" smtClean="0">
                <a:solidFill>
                  <a:schemeClr val="tx1"/>
                </a:solidFill>
              </a:rPr>
            </a:br>
            <a:r>
              <a:rPr lang="en-US" sz="4400" dirty="0">
                <a:solidFill>
                  <a:schemeClr val="tx1"/>
                </a:solidFill>
              </a:rPr>
              <a:t/>
            </a:r>
            <a:br>
              <a:rPr lang="en-US" sz="4400" dirty="0">
                <a:solidFill>
                  <a:schemeClr val="tx1"/>
                </a:solidFill>
              </a:rPr>
            </a:b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>
                <a:solidFill>
                  <a:schemeClr val="tx1"/>
                </a:solidFill>
              </a:rPr>
              <a:t/>
            </a:r>
            <a:br>
              <a:rPr lang="en-US" sz="4400" dirty="0">
                <a:solidFill>
                  <a:schemeClr val="tx1"/>
                </a:solidFill>
              </a:rPr>
            </a:br>
            <a:endParaRPr lang="nb-NO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00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95536" y="2564904"/>
            <a:ext cx="8280920" cy="3456384"/>
          </a:xfrm>
        </p:spPr>
        <p:txBody>
          <a:bodyPr>
            <a:noAutofit/>
          </a:bodyPr>
          <a:lstStyle/>
          <a:p>
            <a:r>
              <a:rPr lang="en-US" sz="2200" dirty="0" err="1" smtClean="0">
                <a:solidFill>
                  <a:schemeClr val="tx1"/>
                </a:solidFill>
              </a:rPr>
              <a:t>Søk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deg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ut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av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komfortsonen</a:t>
            </a:r>
            <a:r>
              <a:rPr lang="en-US" sz="2200" dirty="0" smtClean="0">
                <a:solidFill>
                  <a:schemeClr val="tx1"/>
                </a:solidFill>
              </a:rPr>
              <a:t>, men </a:t>
            </a:r>
            <a:r>
              <a:rPr lang="en-US" sz="2200" dirty="0" err="1" smtClean="0">
                <a:solidFill>
                  <a:schemeClr val="tx1"/>
                </a:solidFill>
              </a:rPr>
              <a:t>bygg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gjerne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sten</a:t>
            </a:r>
            <a:r>
              <a:rPr lang="en-US" sz="2200" dirty="0" smtClean="0">
                <a:solidFill>
                  <a:schemeClr val="tx1"/>
                </a:solidFill>
              </a:rPr>
              <a:t> for </a:t>
            </a:r>
            <a:r>
              <a:rPr lang="en-US" sz="2200" dirty="0" err="1" smtClean="0">
                <a:solidFill>
                  <a:schemeClr val="tx1"/>
                </a:solidFill>
              </a:rPr>
              <a:t>sten</a:t>
            </a:r>
            <a:r>
              <a:rPr lang="en-US" sz="2200" dirty="0" smtClean="0">
                <a:solidFill>
                  <a:schemeClr val="tx1"/>
                </a:solidFill>
              </a:rPr>
              <a:t/>
            </a:r>
            <a:br>
              <a:rPr lang="en-US" sz="2200" dirty="0" smtClean="0">
                <a:solidFill>
                  <a:schemeClr val="tx1"/>
                </a:solidFill>
              </a:rPr>
            </a:br>
            <a:r>
              <a:rPr lang="en-US" sz="2200" dirty="0">
                <a:solidFill>
                  <a:schemeClr val="tx1"/>
                </a:solidFill>
              </a:rPr>
              <a:t/>
            </a:r>
            <a:br>
              <a:rPr lang="en-US" sz="2200" dirty="0">
                <a:solidFill>
                  <a:schemeClr val="tx1"/>
                </a:solidFill>
              </a:rPr>
            </a:br>
            <a:r>
              <a:rPr lang="en-US" sz="2200" dirty="0" err="1" smtClean="0">
                <a:solidFill>
                  <a:schemeClr val="tx1"/>
                </a:solidFill>
              </a:rPr>
              <a:t>Suksess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smaker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godt</a:t>
            </a:r>
            <a:r>
              <a:rPr lang="en-US" sz="2200" dirty="0" smtClean="0">
                <a:solidFill>
                  <a:schemeClr val="tx1"/>
                </a:solidFill>
              </a:rPr>
              <a:t> – men </a:t>
            </a:r>
            <a:r>
              <a:rPr lang="en-US" sz="2200" dirty="0" err="1" smtClean="0">
                <a:solidFill>
                  <a:schemeClr val="tx1"/>
                </a:solidFill>
              </a:rPr>
              <a:t>glem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ikke</a:t>
            </a:r>
            <a:r>
              <a:rPr lang="en-US" sz="2200" dirty="0" smtClean="0">
                <a:solidFill>
                  <a:schemeClr val="tx1"/>
                </a:solidFill>
              </a:rPr>
              <a:t> å </a:t>
            </a:r>
            <a:r>
              <a:rPr lang="en-US" sz="2200" dirty="0" err="1" smtClean="0">
                <a:solidFill>
                  <a:schemeClr val="tx1"/>
                </a:solidFill>
              </a:rPr>
              <a:t>inkludere</a:t>
            </a:r>
            <a:r>
              <a:rPr lang="en-US" sz="2200" dirty="0" smtClean="0">
                <a:solidFill>
                  <a:schemeClr val="tx1"/>
                </a:solidFill>
              </a:rPr>
              <a:t> dine </a:t>
            </a:r>
            <a:r>
              <a:rPr lang="en-US" sz="2200" dirty="0" err="1" smtClean="0">
                <a:solidFill>
                  <a:schemeClr val="tx1"/>
                </a:solidFill>
              </a:rPr>
              <a:t>medhjelpere</a:t>
            </a:r>
            <a:r>
              <a:rPr lang="en-US" sz="2200" dirty="0" smtClean="0">
                <a:solidFill>
                  <a:schemeClr val="tx1"/>
                </a:solidFill>
              </a:rPr>
              <a:t> og </a:t>
            </a:r>
            <a:r>
              <a:rPr lang="en-US" sz="2200" dirty="0" err="1" smtClean="0">
                <a:solidFill>
                  <a:schemeClr val="tx1"/>
                </a:solidFill>
              </a:rPr>
              <a:t>støttespillere</a:t>
            </a:r>
            <a:r>
              <a:rPr lang="en-US" sz="2200" dirty="0" smtClean="0">
                <a:solidFill>
                  <a:schemeClr val="tx1"/>
                </a:solidFill>
              </a:rPr>
              <a:t/>
            </a:r>
            <a:br>
              <a:rPr lang="en-US" sz="2200" dirty="0" smtClean="0">
                <a:solidFill>
                  <a:schemeClr val="tx1"/>
                </a:solidFill>
              </a:rPr>
            </a:br>
            <a:r>
              <a:rPr lang="en-US" sz="2200" dirty="0" smtClean="0">
                <a:solidFill>
                  <a:schemeClr val="tx1"/>
                </a:solidFill>
              </a:rPr>
              <a:t/>
            </a:r>
            <a:br>
              <a:rPr lang="en-US" sz="2200" dirty="0" smtClean="0">
                <a:solidFill>
                  <a:schemeClr val="tx1"/>
                </a:solidFill>
              </a:rPr>
            </a:br>
            <a:r>
              <a:rPr lang="en-US" sz="2200" dirty="0" smtClean="0">
                <a:solidFill>
                  <a:schemeClr val="tx1"/>
                </a:solidFill>
              </a:rPr>
              <a:t>Man </a:t>
            </a:r>
            <a:r>
              <a:rPr lang="en-US" sz="2200" dirty="0" err="1" smtClean="0">
                <a:solidFill>
                  <a:schemeClr val="tx1"/>
                </a:solidFill>
              </a:rPr>
              <a:t>lærer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mest</a:t>
            </a:r>
            <a:r>
              <a:rPr lang="en-US" sz="2200" dirty="0" smtClean="0">
                <a:solidFill>
                  <a:schemeClr val="tx1"/>
                </a:solidFill>
              </a:rPr>
              <a:t> om </a:t>
            </a:r>
            <a:r>
              <a:rPr lang="en-US" sz="2200" dirty="0" err="1" smtClean="0">
                <a:solidFill>
                  <a:schemeClr val="tx1"/>
                </a:solidFill>
              </a:rPr>
              <a:t>seg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selv</a:t>
            </a:r>
            <a:r>
              <a:rPr lang="en-US" sz="2200" dirty="0" smtClean="0">
                <a:solidFill>
                  <a:schemeClr val="tx1"/>
                </a:solidFill>
              </a:rPr>
              <a:t> i </a:t>
            </a:r>
            <a:r>
              <a:rPr lang="en-US" sz="2200" dirty="0" err="1" smtClean="0">
                <a:solidFill>
                  <a:schemeClr val="tx1"/>
                </a:solidFill>
              </a:rPr>
              <a:t>motgang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br>
              <a:rPr lang="en-US" sz="2200" dirty="0" smtClean="0">
                <a:solidFill>
                  <a:schemeClr val="tx1"/>
                </a:solidFill>
              </a:rPr>
            </a:br>
            <a:r>
              <a:rPr lang="en-US" sz="2200" dirty="0">
                <a:solidFill>
                  <a:schemeClr val="tx1"/>
                </a:solidFill>
              </a:rPr>
              <a:t/>
            </a:r>
            <a:br>
              <a:rPr lang="en-US" sz="2200" dirty="0">
                <a:solidFill>
                  <a:schemeClr val="tx1"/>
                </a:solidFill>
              </a:rPr>
            </a:br>
            <a:r>
              <a:rPr lang="en-US" sz="2200" dirty="0" err="1" smtClean="0">
                <a:solidFill>
                  <a:schemeClr val="tx1"/>
                </a:solidFill>
              </a:rPr>
              <a:t>Klokskap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er</a:t>
            </a:r>
            <a:r>
              <a:rPr lang="en-US" sz="2200" dirty="0" smtClean="0">
                <a:solidFill>
                  <a:schemeClr val="tx1"/>
                </a:solidFill>
              </a:rPr>
              <a:t> en </a:t>
            </a:r>
            <a:r>
              <a:rPr lang="en-US" sz="2200" dirty="0" err="1" smtClean="0">
                <a:solidFill>
                  <a:schemeClr val="tx1"/>
                </a:solidFill>
              </a:rPr>
              <a:t>viktig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ferdighet</a:t>
            </a:r>
            <a:r>
              <a:rPr lang="en-US" sz="2200" dirty="0" smtClean="0">
                <a:solidFill>
                  <a:schemeClr val="tx1"/>
                </a:solidFill>
              </a:rPr>
              <a:t> for </a:t>
            </a:r>
            <a:r>
              <a:rPr lang="en-US" sz="2200" dirty="0" err="1" smtClean="0">
                <a:solidFill>
                  <a:schemeClr val="tx1"/>
                </a:solidFill>
              </a:rPr>
              <a:t>ledere</a:t>
            </a:r>
            <a:r>
              <a:rPr lang="en-US" sz="2200" dirty="0" smtClean="0">
                <a:solidFill>
                  <a:schemeClr val="tx1"/>
                </a:solidFill>
              </a:rPr>
              <a:t> – den </a:t>
            </a:r>
            <a:r>
              <a:rPr lang="en-US" sz="2200" dirty="0" err="1" smtClean="0">
                <a:solidFill>
                  <a:schemeClr val="tx1"/>
                </a:solidFill>
              </a:rPr>
              <a:t>er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ikke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medfødt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br>
              <a:rPr lang="en-US" sz="2200" dirty="0" smtClean="0">
                <a:solidFill>
                  <a:schemeClr val="tx1"/>
                </a:solidFill>
              </a:rPr>
            </a:br>
            <a:r>
              <a:rPr lang="en-US" sz="2200" dirty="0">
                <a:solidFill>
                  <a:schemeClr val="tx1"/>
                </a:solidFill>
              </a:rPr>
              <a:t/>
            </a:r>
            <a:br>
              <a:rPr lang="en-US" sz="2200" dirty="0">
                <a:solidFill>
                  <a:schemeClr val="tx1"/>
                </a:solidFill>
              </a:rPr>
            </a:br>
            <a:r>
              <a:rPr lang="en-US" sz="2200" dirty="0">
                <a:solidFill>
                  <a:schemeClr val="tx1"/>
                </a:solidFill>
              </a:rPr>
              <a:t/>
            </a:r>
            <a:br>
              <a:rPr lang="en-US" sz="2200" dirty="0">
                <a:solidFill>
                  <a:schemeClr val="tx1"/>
                </a:solidFill>
              </a:rPr>
            </a:br>
            <a:endParaRPr lang="nb-NO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33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4392488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/>
            </a:r>
            <a:br>
              <a:rPr lang="en-US" sz="4400" dirty="0" smtClean="0">
                <a:solidFill>
                  <a:schemeClr val="tx1"/>
                </a:solidFill>
              </a:rPr>
            </a:br>
            <a:r>
              <a:rPr lang="en-US" sz="4400" dirty="0" err="1" smtClean="0">
                <a:solidFill>
                  <a:schemeClr val="tx1"/>
                </a:solidFill>
              </a:rPr>
              <a:t>Motstand</a:t>
            </a:r>
            <a:r>
              <a:rPr lang="en-US" sz="4400" dirty="0" smtClean="0">
                <a:solidFill>
                  <a:schemeClr val="tx1"/>
                </a:solidFill>
              </a:rPr>
              <a:t/>
            </a:r>
            <a:br>
              <a:rPr lang="en-US" sz="4400" dirty="0" smtClean="0">
                <a:solidFill>
                  <a:schemeClr val="tx1"/>
                </a:solidFill>
              </a:rPr>
            </a:br>
            <a:r>
              <a:rPr lang="en-US" sz="4400" dirty="0">
                <a:solidFill>
                  <a:schemeClr val="tx1"/>
                </a:solidFill>
              </a:rPr>
              <a:t/>
            </a:r>
            <a:br>
              <a:rPr lang="en-US" sz="4400" dirty="0">
                <a:solidFill>
                  <a:schemeClr val="tx1"/>
                </a:solidFill>
              </a:rPr>
            </a:b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>
                <a:solidFill>
                  <a:schemeClr val="tx1"/>
                </a:solidFill>
              </a:rPr>
              <a:t/>
            </a:r>
            <a:br>
              <a:rPr lang="en-US" sz="4400" dirty="0">
                <a:solidFill>
                  <a:schemeClr val="tx1"/>
                </a:solidFill>
              </a:rPr>
            </a:br>
            <a:endParaRPr lang="nb-NO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00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95536" y="1916831"/>
            <a:ext cx="8280920" cy="3888433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</a:rPr>
              <a:t>Det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er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sunt</a:t>
            </a:r>
            <a:r>
              <a:rPr lang="en-US" sz="2800" dirty="0" smtClean="0">
                <a:solidFill>
                  <a:schemeClr val="tx1"/>
                </a:solidFill>
              </a:rPr>
              <a:t> med </a:t>
            </a:r>
            <a:r>
              <a:rPr lang="en-US" sz="2800" dirty="0" err="1" smtClean="0">
                <a:solidFill>
                  <a:schemeClr val="tx1"/>
                </a:solidFill>
              </a:rPr>
              <a:t>motstand</a:t>
            </a:r>
            <a:r>
              <a:rPr lang="en-US" sz="2800" dirty="0" smtClean="0">
                <a:solidFill>
                  <a:schemeClr val="tx1"/>
                </a:solidFill>
              </a:rPr>
              <a:t> – </a:t>
            </a:r>
            <a:r>
              <a:rPr lang="en-US" sz="2800" dirty="0" err="1" smtClean="0">
                <a:solidFill>
                  <a:schemeClr val="tx1"/>
                </a:solidFill>
              </a:rPr>
              <a:t>oppsøk</a:t>
            </a:r>
            <a:r>
              <a:rPr lang="en-US" sz="2800" dirty="0" smtClean="0">
                <a:solidFill>
                  <a:schemeClr val="tx1"/>
                </a:solidFill>
              </a:rPr>
              <a:t> den !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- </a:t>
            </a:r>
            <a:r>
              <a:rPr lang="en-US" sz="2200" dirty="0" smtClean="0">
                <a:solidFill>
                  <a:schemeClr val="tx1"/>
                </a:solidFill>
                <a:latin typeface="Shruti" panose="020B0502040204020203" pitchFamily="34" charset="0"/>
                <a:cs typeface="Shruti" panose="020B0502040204020203" pitchFamily="34" charset="0"/>
              </a:rPr>
              <a:t>De </a:t>
            </a:r>
            <a:r>
              <a:rPr lang="en-US" sz="2200" dirty="0" err="1" smtClean="0">
                <a:solidFill>
                  <a:schemeClr val="tx1"/>
                </a:solidFill>
                <a:latin typeface="Shruti" panose="020B0502040204020203" pitchFamily="34" charset="0"/>
                <a:cs typeface="Shruti" panose="020B0502040204020203" pitchFamily="34" charset="0"/>
              </a:rPr>
              <a:t>lederne</a:t>
            </a:r>
            <a:r>
              <a:rPr lang="en-US" sz="2200" dirty="0" smtClean="0">
                <a:solidFill>
                  <a:schemeClr val="tx1"/>
                </a:solidFill>
                <a:latin typeface="Shruti" panose="020B0502040204020203" pitchFamily="34" charset="0"/>
                <a:cs typeface="Shruti" panose="020B0502040204020203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Shruti" panose="020B0502040204020203" pitchFamily="34" charset="0"/>
                <a:cs typeface="Shruti" panose="020B0502040204020203" pitchFamily="34" charset="0"/>
              </a:rPr>
              <a:t>som</a:t>
            </a:r>
            <a:r>
              <a:rPr lang="en-US" sz="2200" dirty="0" smtClean="0">
                <a:solidFill>
                  <a:schemeClr val="tx1"/>
                </a:solidFill>
                <a:latin typeface="Shruti" panose="020B0502040204020203" pitchFamily="34" charset="0"/>
                <a:cs typeface="Shruti" panose="020B0502040204020203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Shruti" panose="020B0502040204020203" pitchFamily="34" charset="0"/>
                <a:cs typeface="Shruti" panose="020B0502040204020203" pitchFamily="34" charset="0"/>
              </a:rPr>
              <a:t>har</a:t>
            </a:r>
            <a:r>
              <a:rPr lang="en-US" sz="2200" dirty="0" smtClean="0">
                <a:solidFill>
                  <a:schemeClr val="tx1"/>
                </a:solidFill>
                <a:latin typeface="Shruti" panose="020B0502040204020203" pitchFamily="34" charset="0"/>
                <a:cs typeface="Shruti" panose="020B0502040204020203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Shruti" panose="020B0502040204020203" pitchFamily="34" charset="0"/>
                <a:cs typeface="Shruti" panose="020B0502040204020203" pitchFamily="34" charset="0"/>
              </a:rPr>
              <a:t>lært</a:t>
            </a:r>
            <a:r>
              <a:rPr lang="en-US" sz="2200" dirty="0" smtClean="0">
                <a:solidFill>
                  <a:schemeClr val="tx1"/>
                </a:solidFill>
                <a:latin typeface="Shruti" panose="020B0502040204020203" pitchFamily="34" charset="0"/>
                <a:cs typeface="Shruti" panose="020B0502040204020203" pitchFamily="34" charset="0"/>
              </a:rPr>
              <a:t> meg </a:t>
            </a:r>
            <a:r>
              <a:rPr lang="en-US" sz="2200" dirty="0" err="1" smtClean="0">
                <a:solidFill>
                  <a:schemeClr val="tx1"/>
                </a:solidFill>
                <a:latin typeface="Shruti" panose="020B0502040204020203" pitchFamily="34" charset="0"/>
                <a:cs typeface="Shruti" panose="020B0502040204020203" pitchFamily="34" charset="0"/>
              </a:rPr>
              <a:t>mest</a:t>
            </a:r>
            <a:r>
              <a:rPr lang="en-US" sz="2200" dirty="0" smtClean="0">
                <a:solidFill>
                  <a:schemeClr val="tx1"/>
                </a:solidFill>
                <a:latin typeface="Shruti" panose="020B0502040204020203" pitchFamily="34" charset="0"/>
                <a:cs typeface="Shruti" panose="020B0502040204020203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Shruti" panose="020B0502040204020203" pitchFamily="34" charset="0"/>
                <a:cs typeface="Shruti" panose="020B0502040204020203" pitchFamily="34" charset="0"/>
              </a:rPr>
              <a:t>har</a:t>
            </a:r>
            <a:r>
              <a:rPr lang="en-US" sz="2200" dirty="0" smtClean="0">
                <a:solidFill>
                  <a:schemeClr val="tx1"/>
                </a:solidFill>
                <a:latin typeface="Shruti" panose="020B0502040204020203" pitchFamily="34" charset="0"/>
                <a:cs typeface="Shruti" panose="020B0502040204020203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Shruti" panose="020B0502040204020203" pitchFamily="34" charset="0"/>
                <a:cs typeface="Shruti" panose="020B0502040204020203" pitchFamily="34" charset="0"/>
              </a:rPr>
              <a:t>gitt</a:t>
            </a:r>
            <a:r>
              <a:rPr lang="en-US" sz="2200" dirty="0" smtClean="0">
                <a:solidFill>
                  <a:schemeClr val="tx1"/>
                </a:solidFill>
                <a:latin typeface="Shruti" panose="020B0502040204020203" pitchFamily="34" charset="0"/>
                <a:cs typeface="Shruti" panose="020B0502040204020203" pitchFamily="34" charset="0"/>
              </a:rPr>
              <a:t> meg </a:t>
            </a:r>
            <a:r>
              <a:rPr lang="en-US" sz="2200" dirty="0" err="1" smtClean="0">
                <a:solidFill>
                  <a:schemeClr val="tx1"/>
                </a:solidFill>
                <a:latin typeface="Shruti" panose="020B0502040204020203" pitchFamily="34" charset="0"/>
                <a:cs typeface="Shruti" panose="020B0502040204020203" pitchFamily="34" charset="0"/>
              </a:rPr>
              <a:t>motstand</a:t>
            </a:r>
            <a:r>
              <a:rPr lang="en-US" sz="2200" dirty="0" smtClean="0">
                <a:solidFill>
                  <a:schemeClr val="tx1"/>
                </a:solidFill>
                <a:latin typeface="Shruti" panose="020B0502040204020203" pitchFamily="34" charset="0"/>
                <a:cs typeface="Shruti" panose="020B0502040204020203" pitchFamily="34" charset="0"/>
              </a:rPr>
              <a:t> </a:t>
            </a:r>
            <a:br>
              <a:rPr lang="en-US" sz="2200" dirty="0" smtClean="0">
                <a:solidFill>
                  <a:schemeClr val="tx1"/>
                </a:solidFill>
                <a:latin typeface="Shruti" panose="020B0502040204020203" pitchFamily="34" charset="0"/>
                <a:cs typeface="Shruti" panose="020B0502040204020203" pitchFamily="34" charset="0"/>
              </a:rPr>
            </a:b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 err="1" smtClean="0">
                <a:solidFill>
                  <a:schemeClr val="tx1"/>
                </a:solidFill>
              </a:rPr>
              <a:t>Gi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deg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selv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motstand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så</a:t>
            </a:r>
            <a:r>
              <a:rPr lang="en-US" sz="2800" dirty="0" smtClean="0">
                <a:solidFill>
                  <a:schemeClr val="tx1"/>
                </a:solidFill>
              </a:rPr>
              <a:t> beholder du </a:t>
            </a:r>
            <a:r>
              <a:rPr lang="en-US" sz="2800" dirty="0" err="1" smtClean="0">
                <a:solidFill>
                  <a:schemeClr val="tx1"/>
                </a:solidFill>
              </a:rPr>
              <a:t>ydmykheten</a:t>
            </a: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endParaRPr lang="nb-NO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33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3212976"/>
            <a:ext cx="7772400" cy="1470025"/>
          </a:xfrm>
        </p:spPr>
        <p:txBody>
          <a:bodyPr>
            <a:normAutofit/>
          </a:bodyPr>
          <a:lstStyle/>
          <a:p>
            <a:r>
              <a:rPr lang="nb-NO" sz="3200" dirty="0" smtClean="0"/>
              <a:t>3 viktige læringspunkter for min del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3540610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81547" y="0"/>
            <a:ext cx="10307093" cy="68758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22882" name="Rectangle 2"/>
          <p:cNvSpPr>
            <a:spLocks/>
          </p:cNvSpPr>
          <p:nvPr/>
        </p:nvSpPr>
        <p:spPr bwMode="auto">
          <a:xfrm>
            <a:off x="3779912" y="5301208"/>
            <a:ext cx="5945634" cy="904925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4500" dirty="0" err="1" smtClean="0"/>
              <a:t>Tid</a:t>
            </a:r>
            <a:r>
              <a:rPr lang="en-US" sz="4500" dirty="0" smtClean="0"/>
              <a:t> </a:t>
            </a:r>
            <a:r>
              <a:rPr lang="en-US" sz="4500" dirty="0" err="1" smtClean="0"/>
              <a:t>til</a:t>
            </a:r>
            <a:r>
              <a:rPr lang="en-US" sz="4500" dirty="0" smtClean="0"/>
              <a:t> </a:t>
            </a:r>
            <a:r>
              <a:rPr lang="en-US" sz="4500" dirty="0" err="1" smtClean="0"/>
              <a:t>refleksjon</a:t>
            </a:r>
            <a:endParaRPr lang="en-US" sz="4500" dirty="0"/>
          </a:p>
        </p:txBody>
      </p:sp>
    </p:spTree>
    <p:extLst>
      <p:ext uri="{BB962C8B-B14F-4D97-AF65-F5344CB8AC3E}">
        <p14:creationId xmlns:p14="http://schemas.microsoft.com/office/powerpoint/2010/main" val="154042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49" name="Picture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10766" y="0"/>
            <a:ext cx="9554766" cy="69651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0050" name="Rectangle 2"/>
          <p:cNvSpPr>
            <a:spLocks/>
          </p:cNvSpPr>
          <p:nvPr/>
        </p:nvSpPr>
        <p:spPr bwMode="auto">
          <a:xfrm>
            <a:off x="2699792" y="5373217"/>
            <a:ext cx="6444208" cy="1044996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4500" dirty="0" err="1" smtClean="0"/>
              <a:t>Nettverk</a:t>
            </a:r>
            <a:r>
              <a:rPr lang="en-US" sz="4500" dirty="0" smtClean="0"/>
              <a:t> og </a:t>
            </a:r>
            <a:r>
              <a:rPr lang="en-US" sz="4500" dirty="0" err="1" smtClean="0"/>
              <a:t>relasjoner</a:t>
            </a:r>
            <a:endParaRPr lang="en-US" sz="4500" dirty="0"/>
          </a:p>
        </p:txBody>
      </p:sp>
    </p:spTree>
    <p:extLst>
      <p:ext uri="{BB962C8B-B14F-4D97-AF65-F5344CB8AC3E}">
        <p14:creationId xmlns:p14="http://schemas.microsoft.com/office/powerpoint/2010/main" val="152650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0050" name="Rectangle 2"/>
          <p:cNvSpPr>
            <a:spLocks/>
          </p:cNvSpPr>
          <p:nvPr/>
        </p:nvSpPr>
        <p:spPr bwMode="auto">
          <a:xfrm>
            <a:off x="3203847" y="5445224"/>
            <a:ext cx="5961981" cy="991362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3600" dirty="0" err="1" smtClean="0"/>
              <a:t>Kommunikasjon</a:t>
            </a:r>
            <a:endParaRPr lang="en-US" sz="3600" dirty="0" smtClean="0"/>
          </a:p>
          <a:p>
            <a:pPr algn="ctr"/>
            <a:r>
              <a:rPr lang="en-US" sz="3600" dirty="0" smtClean="0"/>
              <a:t>(</a:t>
            </a:r>
            <a:r>
              <a:rPr lang="en-US" sz="3600" dirty="0" err="1" smtClean="0"/>
              <a:t>SoMe</a:t>
            </a:r>
            <a:r>
              <a:rPr lang="en-US" sz="3600" dirty="0" smtClean="0"/>
              <a:t>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1208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err="1" smtClean="0"/>
              <a:t>Women@visma</a:t>
            </a:r>
            <a:r>
              <a:rPr lang="nb-NO" dirty="0" smtClean="0"/>
              <a:t>	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3960440"/>
          </a:xfrm>
        </p:spPr>
        <p:txBody>
          <a:bodyPr>
            <a:normAutofit/>
          </a:bodyPr>
          <a:lstStyle/>
          <a:p>
            <a:r>
              <a:rPr lang="nb-NO" sz="2400" dirty="0" smtClean="0"/>
              <a:t>Kvinner, Ledelse, IT, Endring </a:t>
            </a:r>
          </a:p>
          <a:p>
            <a:endParaRPr lang="nb-NO" sz="2400" dirty="0" smtClean="0"/>
          </a:p>
          <a:p>
            <a:pPr marL="0" indent="0">
              <a:buNone/>
            </a:pP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376397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4392488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/>
            </a:r>
            <a:br>
              <a:rPr lang="en-US" sz="4400" dirty="0" smtClean="0">
                <a:solidFill>
                  <a:schemeClr val="tx1"/>
                </a:solidFill>
              </a:rPr>
            </a:br>
            <a:r>
              <a:rPr lang="en-US" sz="4400" u="sng" dirty="0" smtClean="0">
                <a:solidFill>
                  <a:schemeClr val="tx1"/>
                </a:solidFill>
              </a:rPr>
              <a:t>Le Del Se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br>
              <a:rPr lang="en-US" sz="4400" dirty="0" smtClean="0">
                <a:solidFill>
                  <a:schemeClr val="tx1"/>
                </a:solidFill>
              </a:rPr>
            </a:br>
            <a:r>
              <a:rPr lang="en-US" sz="4400" dirty="0">
                <a:solidFill>
                  <a:schemeClr val="tx1"/>
                </a:solidFill>
              </a:rPr>
              <a:t/>
            </a:r>
            <a:br>
              <a:rPr lang="en-US" sz="4400" dirty="0">
                <a:solidFill>
                  <a:schemeClr val="tx1"/>
                </a:solidFill>
              </a:rPr>
            </a:b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>
                <a:solidFill>
                  <a:schemeClr val="tx1"/>
                </a:solidFill>
              </a:rPr>
              <a:t/>
            </a:r>
            <a:br>
              <a:rPr lang="en-US" sz="4400" dirty="0">
                <a:solidFill>
                  <a:schemeClr val="tx1"/>
                </a:solidFill>
              </a:rPr>
            </a:br>
            <a:endParaRPr lang="nb-NO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27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285937"/>
            <a:ext cx="7772400" cy="1470025"/>
          </a:xfrm>
        </p:spPr>
        <p:txBody>
          <a:bodyPr>
            <a:normAutofit/>
          </a:bodyPr>
          <a:lstStyle/>
          <a:p>
            <a:r>
              <a:rPr lang="nb-NO" sz="3200" dirty="0" smtClean="0"/>
              <a:t>Takk for oppmerksomheten</a:t>
            </a:r>
            <a:endParaRPr lang="nb-NO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742154"/>
            <a:ext cx="2160240" cy="251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508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Litt om meg	</a:t>
            </a:r>
            <a:endParaRPr lang="nb-NO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7544" y="1268760"/>
            <a:ext cx="8496944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ts val="2400"/>
              </a:lnSpc>
              <a:spcBef>
                <a:spcPct val="20000"/>
              </a:spcBef>
              <a:buClr>
                <a:srgbClr val="32375A"/>
              </a:buClr>
              <a:buSzPct val="100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Sofia Pro Ligh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32375A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Sofia Pro Ligh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32375A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Sofia Pro Ligh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32375A"/>
              </a:buClr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Sofia Pro Ligh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32375A"/>
              </a:buClr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Sofia Pro Ligh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 err="1" smtClean="0"/>
              <a:t>MSc</a:t>
            </a:r>
            <a:r>
              <a:rPr lang="nb-NO" dirty="0" smtClean="0"/>
              <a:t> fra Handelshøyskolen BI og </a:t>
            </a:r>
            <a:r>
              <a:rPr lang="nb-NO" dirty="0" err="1" smtClean="0"/>
              <a:t>Executive</a:t>
            </a:r>
            <a:r>
              <a:rPr lang="nb-NO" dirty="0" smtClean="0"/>
              <a:t>  Program fra MIT Sloan</a:t>
            </a:r>
          </a:p>
          <a:p>
            <a:r>
              <a:rPr lang="nb-NO" dirty="0" smtClean="0"/>
              <a:t>Lederutviklingsprogrammer  i regi av Sparebanken NOR og DNB </a:t>
            </a:r>
          </a:p>
          <a:p>
            <a:r>
              <a:rPr lang="nb-NO" dirty="0" smtClean="0"/>
              <a:t>IT, bank/finans og bilbransjen</a:t>
            </a:r>
          </a:p>
          <a:p>
            <a:pPr lvl="1"/>
            <a:r>
              <a:rPr lang="nb-NO" i="1" dirty="0" smtClean="0"/>
              <a:t>IBM, Bank-</a:t>
            </a:r>
            <a:r>
              <a:rPr lang="nb-NO" i="1" dirty="0" err="1" smtClean="0"/>
              <a:t>Axept</a:t>
            </a:r>
            <a:r>
              <a:rPr lang="nb-NO" i="1" dirty="0" smtClean="0"/>
              <a:t>, ICA Banken, Sparebanken NOR /Gjensidige NOR/DNB, MøllerGruppen</a:t>
            </a:r>
          </a:p>
          <a:p>
            <a:pPr lvl="1"/>
            <a:r>
              <a:rPr lang="nb-NO" i="1" dirty="0" smtClean="0"/>
              <a:t>Salg/kundesenter, produkt- og kanalutvikling, forretningsutvikling og IT</a:t>
            </a:r>
          </a:p>
          <a:p>
            <a:pPr lvl="1"/>
            <a:r>
              <a:rPr lang="nb-NO" i="1" dirty="0"/>
              <a:t>Leder i 15++ </a:t>
            </a:r>
            <a:r>
              <a:rPr lang="nb-NO" i="1" dirty="0" smtClean="0"/>
              <a:t>år</a:t>
            </a:r>
          </a:p>
          <a:p>
            <a:pPr lvl="1"/>
            <a:r>
              <a:rPr lang="nb-NO" i="1" dirty="0" smtClean="0"/>
              <a:t>Flere styreverv i både privat og offentlig sektor </a:t>
            </a:r>
          </a:p>
          <a:p>
            <a:pPr lvl="1"/>
            <a:r>
              <a:rPr lang="nb-NO" i="1" dirty="0" smtClean="0"/>
              <a:t>Mentor </a:t>
            </a:r>
            <a:r>
              <a:rPr lang="nb-NO" i="1" dirty="0"/>
              <a:t>og veileder for andre </a:t>
            </a:r>
            <a:r>
              <a:rPr lang="nb-NO" i="1" dirty="0" smtClean="0"/>
              <a:t>ledere</a:t>
            </a:r>
          </a:p>
          <a:p>
            <a:endParaRPr lang="nb-NO" dirty="0" smtClean="0"/>
          </a:p>
          <a:p>
            <a:r>
              <a:rPr lang="nb-NO" dirty="0" smtClean="0"/>
              <a:t>I dag: CIO / CDO i MøllerGruppen. Styreverv i Dataforeningen, Budstikka Media og Sykehuspartner (Helse Sør-Øst)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226161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/>
          </p:cNvSpPr>
          <p:nvPr/>
        </p:nvSpPr>
        <p:spPr bwMode="auto">
          <a:xfrm>
            <a:off x="7492008" y="6465094"/>
            <a:ext cx="264542" cy="1741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8" bIns="0" anchor="ctr">
            <a:spAutoFit/>
          </a:bodyPr>
          <a:lstStyle/>
          <a:p>
            <a:pPr marL="40182" algn="ctr"/>
            <a:r>
              <a:rPr lang="en-US" sz="1100">
                <a:solidFill>
                  <a:srgbClr val="898989"/>
                </a:solidFill>
                <a:latin typeface="Verdana" pitchFamily="34" charset="0"/>
                <a:sym typeface="Verdana" pitchFamily="34" charset="0"/>
              </a:rPr>
              <a:t>36</a:t>
            </a:r>
          </a:p>
        </p:txBody>
      </p:sp>
      <p:pic>
        <p:nvPicPr>
          <p:cNvPr id="58370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814"/>
            <a:ext cx="9144000" cy="6840141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800" y="5961038"/>
            <a:ext cx="6912768" cy="504056"/>
          </a:xfrm>
        </p:spPr>
        <p:txBody>
          <a:bodyPr>
            <a:normAutofit fontScale="90000"/>
          </a:bodyPr>
          <a:lstStyle/>
          <a:p>
            <a:r>
              <a:rPr lang="nb-NO" sz="4000" dirty="0" smtClean="0"/>
              <a:t>Min drømmebil</a:t>
            </a:r>
            <a:endParaRPr lang="nb-NO" sz="4000" dirty="0"/>
          </a:p>
        </p:txBody>
      </p:sp>
    </p:spTree>
    <p:extLst>
      <p:ext uri="{BB962C8B-B14F-4D97-AF65-F5344CB8AC3E}">
        <p14:creationId xmlns:p14="http://schemas.microsoft.com/office/powerpoint/2010/main" val="34868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Kompetanse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/>
              <a:t>IT</a:t>
            </a:r>
          </a:p>
          <a:p>
            <a:pPr lvl="1"/>
            <a:r>
              <a:rPr lang="nb-NO" dirty="0" smtClean="0"/>
              <a:t>Utvikling, forvaltning og drift</a:t>
            </a:r>
          </a:p>
          <a:p>
            <a:pPr lvl="1"/>
            <a:r>
              <a:rPr lang="nb-NO" dirty="0" smtClean="0"/>
              <a:t>IT-strategi og leverandørstyring / </a:t>
            </a:r>
            <a:r>
              <a:rPr lang="nb-NO" dirty="0" err="1" smtClean="0"/>
              <a:t>sourcing</a:t>
            </a:r>
            <a:endParaRPr lang="nb-NO" dirty="0" smtClean="0"/>
          </a:p>
          <a:p>
            <a:pPr lvl="1"/>
            <a:r>
              <a:rPr lang="nb-NO" dirty="0" smtClean="0"/>
              <a:t>Prosjekt og –porteføljestyring</a:t>
            </a:r>
          </a:p>
          <a:p>
            <a:pPr lvl="1"/>
            <a:r>
              <a:rPr lang="nb-NO" dirty="0" smtClean="0"/>
              <a:t>Arkitektur, sikkerhet og risikostyring</a:t>
            </a:r>
          </a:p>
          <a:p>
            <a:r>
              <a:rPr lang="nb-NO" dirty="0" smtClean="0"/>
              <a:t>Innovasjonsprosesser / utviklingsprosesser</a:t>
            </a:r>
          </a:p>
          <a:p>
            <a:r>
              <a:rPr lang="nb-NO" dirty="0" smtClean="0"/>
              <a:t>Strategi og forretningsutvikling</a:t>
            </a:r>
          </a:p>
          <a:p>
            <a:r>
              <a:rPr lang="nb-NO" dirty="0" smtClean="0"/>
              <a:t>Målstyring og planprosesser</a:t>
            </a:r>
          </a:p>
          <a:p>
            <a:r>
              <a:rPr lang="nb-NO" dirty="0" smtClean="0"/>
              <a:t>Organisasjonsutvikling og ledelse</a:t>
            </a:r>
          </a:p>
          <a:p>
            <a:pPr lvl="1"/>
            <a:r>
              <a:rPr lang="nb-NO" dirty="0" smtClean="0"/>
              <a:t>Ledelse på mange nivåer, i store konsern, mellomstore bedrifter og start-</a:t>
            </a:r>
            <a:r>
              <a:rPr lang="nb-NO" dirty="0" err="1" smtClean="0"/>
              <a:t>ups</a:t>
            </a:r>
            <a:r>
              <a:rPr lang="nb-NO" dirty="0" smtClean="0"/>
              <a:t>, foreninger og stiftelser</a:t>
            </a:r>
          </a:p>
          <a:p>
            <a:pPr lvl="1"/>
            <a:r>
              <a:rPr lang="nb-NO" dirty="0" smtClean="0"/>
              <a:t>Endringsledelse; fusjoner, reorganisering, transformasjoner</a:t>
            </a:r>
          </a:p>
          <a:p>
            <a:pPr lvl="1"/>
            <a:r>
              <a:rPr lang="nb-NO" dirty="0" smtClean="0"/>
              <a:t>Kostnadsprogram &amp; nedbemanninger</a:t>
            </a:r>
          </a:p>
          <a:p>
            <a:pPr lvl="1"/>
            <a:r>
              <a:rPr lang="nb-NO" dirty="0" smtClean="0"/>
              <a:t>Rekruttering, teamsammensetning, ledergrupper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74319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Tanker om IT </a:t>
            </a:r>
            <a:endParaRPr lang="nb-NO" dirty="0"/>
          </a:p>
        </p:txBody>
      </p:sp>
      <p:sp>
        <p:nvSpPr>
          <p:cNvPr id="4" name="Oval 3"/>
          <p:cNvSpPr/>
          <p:nvPr/>
        </p:nvSpPr>
        <p:spPr>
          <a:xfrm>
            <a:off x="2555776" y="1545055"/>
            <a:ext cx="3456384" cy="31683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1124745"/>
            <a:ext cx="3672408" cy="2808311"/>
          </a:xfrm>
        </p:spPr>
        <p:txBody>
          <a:bodyPr>
            <a:normAutofit fontScale="85000" lnSpcReduction="20000"/>
          </a:bodyPr>
          <a:lstStyle/>
          <a:p>
            <a:pPr marL="2628900" lvl="6" indent="0">
              <a:buNone/>
            </a:pPr>
            <a:endParaRPr lang="nb-NO" sz="9600" dirty="0" smtClean="0">
              <a:solidFill>
                <a:schemeClr val="bg1"/>
              </a:solidFill>
            </a:endParaRPr>
          </a:p>
          <a:p>
            <a:pPr marL="2628900" lvl="6" indent="0">
              <a:buNone/>
            </a:pPr>
            <a:r>
              <a:rPr lang="nb-NO" sz="13000" dirty="0" smtClean="0">
                <a:solidFill>
                  <a:schemeClr val="bg1"/>
                </a:solidFill>
              </a:rPr>
              <a:t>I</a:t>
            </a:r>
            <a:r>
              <a:rPr lang="nb-NO" sz="8500" dirty="0" smtClean="0">
                <a:solidFill>
                  <a:schemeClr val="bg1"/>
                </a:solidFill>
              </a:rPr>
              <a:t>t</a:t>
            </a:r>
          </a:p>
          <a:p>
            <a:pPr marL="2628900" lvl="6" indent="0">
              <a:buNone/>
            </a:pPr>
            <a:endParaRPr lang="nb-NO" sz="9600" dirty="0" smtClean="0">
              <a:solidFill>
                <a:schemeClr val="bg1"/>
              </a:solidFill>
            </a:endParaRPr>
          </a:p>
          <a:p>
            <a:endParaRPr lang="nb-NO" sz="9600" dirty="0"/>
          </a:p>
        </p:txBody>
      </p:sp>
    </p:spTree>
    <p:extLst>
      <p:ext uri="{BB962C8B-B14F-4D97-AF65-F5344CB8AC3E}">
        <p14:creationId xmlns:p14="http://schemas.microsoft.com/office/powerpoint/2010/main" val="369167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026" name="Picture 2" descr="Gartner Ass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859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436096" y="548680"/>
            <a:ext cx="3649847" cy="6192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chemeClr val="bg1"/>
                </a:solidFill>
              </a:rPr>
              <a:t>I</a:t>
            </a:r>
            <a:endParaRPr lang="nb-NO" dirty="0">
              <a:solidFill>
                <a:schemeClr val="tx1"/>
              </a:solidFill>
            </a:endParaRPr>
          </a:p>
          <a:p>
            <a:pPr algn="ctr"/>
            <a:r>
              <a:rPr lang="nb-NO" b="1" dirty="0" smtClean="0">
                <a:solidFill>
                  <a:schemeClr val="tx1"/>
                </a:solidFill>
              </a:rPr>
              <a:t>De store effektene får man ved å bruke IT til å restrukturere, effektivisere eller innovere </a:t>
            </a:r>
          </a:p>
          <a:p>
            <a:pPr algn="ctr"/>
            <a:endParaRPr lang="nb-NO" b="1" dirty="0">
              <a:solidFill>
                <a:schemeClr val="tx1"/>
              </a:solidFill>
            </a:endParaRPr>
          </a:p>
          <a:p>
            <a:pPr algn="ctr"/>
            <a:r>
              <a:rPr lang="nb-NO" b="1" dirty="0" smtClean="0">
                <a:solidFill>
                  <a:schemeClr val="tx1"/>
                </a:solidFill>
              </a:rPr>
              <a:t>Nye forretningsprosesser og –modeller</a:t>
            </a:r>
          </a:p>
          <a:p>
            <a:pPr algn="ctr"/>
            <a:endParaRPr lang="nb-NO" b="1" dirty="0">
              <a:solidFill>
                <a:schemeClr val="tx1"/>
              </a:solidFill>
            </a:endParaRPr>
          </a:p>
          <a:p>
            <a:pPr algn="ctr"/>
            <a:endParaRPr lang="nb-NO" b="1" dirty="0" smtClean="0">
              <a:solidFill>
                <a:schemeClr val="tx1"/>
              </a:solidFill>
            </a:endParaRPr>
          </a:p>
          <a:p>
            <a:pPr algn="ctr"/>
            <a:r>
              <a:rPr lang="nb-NO" sz="2400" b="1" dirty="0" smtClean="0">
                <a:solidFill>
                  <a:schemeClr val="tx1"/>
                </a:solidFill>
              </a:rPr>
              <a:t>IT = forretning</a:t>
            </a:r>
            <a:endParaRPr lang="nb-NO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58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b001ckl\AppData\Local\Microsoft\Windows\Temporary Internet Files\Content.IE5\HC89LX0X\business-group-3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43"/>
            <a:ext cx="5309111" cy="370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001ckl\AppData\Local\Microsoft\Windows\Temporary Internet Files\Content.IE5\G6IA5X6Z\Business_People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6708"/>
            <a:ext cx="9144000" cy="215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b001ckl\AppData\Local\Microsoft\Windows\Temporary Internet Files\Content.IE5\T4QDCM4W\team work unity cooperation 3d character stock photo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140" y="3861048"/>
            <a:ext cx="2555776" cy="266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b001ckl\AppData\Local\Microsoft\Windows\Temporary Internet Files\Content.IE5\YPFFSHH4\Continuous-Improvement-Process[1]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904" y="245450"/>
            <a:ext cx="2970584" cy="296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48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776883"/>
            <a:ext cx="9144000" cy="763488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5598914" y="2344043"/>
            <a:ext cx="3554016" cy="919758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dirty="0" smtClean="0">
                <a:latin typeface="Lucida Grande" charset="0"/>
                <a:sym typeface="Lucida Grande" charset="0"/>
              </a:rPr>
              <a:t>Min </a:t>
            </a:r>
            <a:r>
              <a:rPr lang="en-US" dirty="0" err="1" smtClean="0">
                <a:latin typeface="Lucida Grande" charset="0"/>
                <a:sym typeface="Lucida Grande" charset="0"/>
              </a:rPr>
              <a:t>vei</a:t>
            </a:r>
            <a:r>
              <a:rPr lang="en-US" dirty="0" smtClean="0">
                <a:latin typeface="Lucida Grande" charset="0"/>
                <a:sym typeface="Lucida Grande" charset="0"/>
              </a:rPr>
              <a:t> </a:t>
            </a:r>
            <a:r>
              <a:rPr lang="en-US" dirty="0" err="1" smtClean="0">
                <a:latin typeface="Lucida Grande" charset="0"/>
                <a:sym typeface="Lucida Grande" charset="0"/>
              </a:rPr>
              <a:t>har</a:t>
            </a:r>
            <a:r>
              <a:rPr lang="en-US" dirty="0" smtClean="0">
                <a:latin typeface="Lucida Grande" charset="0"/>
                <a:sym typeface="Lucida Grande" charset="0"/>
              </a:rPr>
              <a:t> </a:t>
            </a:r>
            <a:r>
              <a:rPr lang="en-US" dirty="0" err="1" smtClean="0">
                <a:latin typeface="Lucida Grande" charset="0"/>
                <a:sym typeface="Lucida Grande" charset="0"/>
              </a:rPr>
              <a:t>ikke</a:t>
            </a:r>
            <a:r>
              <a:rPr lang="en-US" dirty="0" smtClean="0">
                <a:latin typeface="Lucida Grande" charset="0"/>
                <a:sym typeface="Lucida Grande" charset="0"/>
              </a:rPr>
              <a:t> </a:t>
            </a:r>
            <a:r>
              <a:rPr lang="en-US" dirty="0" err="1" smtClean="0">
                <a:latin typeface="Lucida Grande" charset="0"/>
                <a:sym typeface="Lucida Grande" charset="0"/>
              </a:rPr>
              <a:t>vært</a:t>
            </a:r>
            <a:r>
              <a:rPr lang="en-US" dirty="0" smtClean="0">
                <a:latin typeface="Lucida Grande" charset="0"/>
                <a:sym typeface="Lucida Grande" charset="0"/>
              </a:rPr>
              <a:t> </a:t>
            </a:r>
            <a:r>
              <a:rPr lang="en-US" dirty="0" err="1" smtClean="0">
                <a:latin typeface="Lucida Grande" charset="0"/>
                <a:sym typeface="Lucida Grande" charset="0"/>
              </a:rPr>
              <a:t>uten</a:t>
            </a:r>
            <a:r>
              <a:rPr lang="en-US" dirty="0" smtClean="0">
                <a:latin typeface="Lucida Grande" charset="0"/>
                <a:sym typeface="Lucida Grande" charset="0"/>
              </a:rPr>
              <a:t> </a:t>
            </a:r>
            <a:r>
              <a:rPr lang="en-US" dirty="0" err="1" smtClean="0">
                <a:latin typeface="Lucida Grande" charset="0"/>
                <a:sym typeface="Lucida Grande" charset="0"/>
              </a:rPr>
              <a:t>utfordringer</a:t>
            </a:r>
            <a:endParaRPr lang="en-US" dirty="0">
              <a:latin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25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øllerIT - 4-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MøllerIT - 4-3</Template>
  <TotalTime>452</TotalTime>
  <Words>254</Words>
  <Application>Microsoft Office PowerPoint</Application>
  <PresentationFormat>Skjermfremvisning (4:3)</PresentationFormat>
  <Paragraphs>56</Paragraphs>
  <Slides>21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21</vt:i4>
      </vt:variant>
    </vt:vector>
  </HeadingPairs>
  <TitlesOfParts>
    <vt:vector size="22" baseType="lpstr">
      <vt:lpstr>MøllerIT - 4-3</vt:lpstr>
      <vt:lpstr>Mening, mestring og motgang - viktige ingredienser i min jobbkarriere  Cathrine Klouman CIO / CDO MøllerGruppen </vt:lpstr>
      <vt:lpstr>Women@visma </vt:lpstr>
      <vt:lpstr>Litt om meg </vt:lpstr>
      <vt:lpstr>Min drømmebil</vt:lpstr>
      <vt:lpstr>Kompetanse</vt:lpstr>
      <vt:lpstr>Tanker om IT </vt:lpstr>
      <vt:lpstr>PowerPoint-presentasjon</vt:lpstr>
      <vt:lpstr>PowerPoint-presentasjon</vt:lpstr>
      <vt:lpstr>Min vei har ikke vært uten utfordringer</vt:lpstr>
      <vt:lpstr> Mening    </vt:lpstr>
      <vt:lpstr> Engasjement og interesse, det å brenne for noe, ha visjoner og drømmer    - tenke stort men gjennomføre i posjoner  Hvem er jeg som leder – hva vil jeg stå for ?  - spør deg selv og vær bevisst </vt:lpstr>
      <vt:lpstr> Mestring    </vt:lpstr>
      <vt:lpstr>Søk deg ut av komfortsonen, men bygg gjerne sten for sten  Suksess smaker godt – men glem ikke å inkludere dine medhjelpere og støttespillere  Man lærer mest om seg selv i motgang   Klokskap er en viktig ferdighet for ledere – den er ikke medfødt    </vt:lpstr>
      <vt:lpstr> Motstand    </vt:lpstr>
      <vt:lpstr>Det er sunt med motstand – oppsøk den !  - De lederne som har lært meg mest har gitt meg motstand   Gi deg selv motstand, så beholder du ydmykheten </vt:lpstr>
      <vt:lpstr>3 viktige læringspunkter for min del</vt:lpstr>
      <vt:lpstr>PowerPoint-presentasjon</vt:lpstr>
      <vt:lpstr>PowerPoint-presentasjon</vt:lpstr>
      <vt:lpstr>PowerPoint-presentasjon</vt:lpstr>
      <vt:lpstr> Le Del Se     </vt:lpstr>
      <vt:lpstr>Takk for oppmerksomheten</vt:lpstr>
    </vt:vector>
  </TitlesOfParts>
  <Company>Harald A. Møller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Handlingsplaner Møller IT 2015</dc:title>
  <dc:creator>Olsen, Lars Ivar</dc:creator>
  <cp:lastModifiedBy>Helena F. Julusmoen</cp:lastModifiedBy>
  <cp:revision>51</cp:revision>
  <cp:lastPrinted>2012-08-22T20:20:17Z</cp:lastPrinted>
  <dcterms:created xsi:type="dcterms:W3CDTF">2015-01-22T12:42:38Z</dcterms:created>
  <dcterms:modified xsi:type="dcterms:W3CDTF">2015-04-21T10:03:03Z</dcterms:modified>
</cp:coreProperties>
</file>